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heddar" charset="1" panose="00000000000000000000"/>
      <p:regular r:id="rId17"/>
    </p:embeddedFont>
    <p:embeddedFont>
      <p:font typeface="Neue Montreal" charset="1" panose="00000400000000000000"/>
      <p:regular r:id="rId18"/>
    </p:embeddedFont>
    <p:embeddedFont>
      <p:font typeface="Neue Montreal Bold" charset="1" panose="00000400000000000000"/>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jpeg" Type="http://schemas.openxmlformats.org/officeDocument/2006/relationships/image"/><Relationship Id="rId3" Target="../media/image21.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787356">
            <a:off x="-1435078" y="187699"/>
            <a:ext cx="6022484" cy="4328660"/>
          </a:xfrm>
          <a:custGeom>
            <a:avLst/>
            <a:gdLst/>
            <a:ahLst/>
            <a:cxnLst/>
            <a:rect r="r" b="b" t="t" l="l"/>
            <a:pathLst>
              <a:path h="4328660" w="6022484">
                <a:moveTo>
                  <a:pt x="0" y="0"/>
                </a:moveTo>
                <a:lnTo>
                  <a:pt x="6022484" y="0"/>
                </a:lnTo>
                <a:lnTo>
                  <a:pt x="6022484" y="4328660"/>
                </a:lnTo>
                <a:lnTo>
                  <a:pt x="0" y="4328660"/>
                </a:lnTo>
                <a:lnTo>
                  <a:pt x="0" y="0"/>
                </a:lnTo>
                <a:close/>
              </a:path>
            </a:pathLst>
          </a:custGeom>
          <a:blipFill>
            <a:blip r:embed="rId3"/>
            <a:stretch>
              <a:fillRect l="0" t="0" r="0" b="0"/>
            </a:stretch>
          </a:blipFill>
        </p:spPr>
      </p:sp>
      <p:sp>
        <p:nvSpPr>
          <p:cNvPr name="Freeform 4" id="4"/>
          <p:cNvSpPr/>
          <p:nvPr/>
        </p:nvSpPr>
        <p:spPr>
          <a:xfrm flipH="false" flipV="false" rot="-1082188">
            <a:off x="9845455" y="1790407"/>
            <a:ext cx="4748008" cy="4882271"/>
          </a:xfrm>
          <a:custGeom>
            <a:avLst/>
            <a:gdLst/>
            <a:ahLst/>
            <a:cxnLst/>
            <a:rect r="r" b="b" t="t" l="l"/>
            <a:pathLst>
              <a:path h="4882271" w="4748008">
                <a:moveTo>
                  <a:pt x="0" y="0"/>
                </a:moveTo>
                <a:lnTo>
                  <a:pt x="4748009" y="0"/>
                </a:lnTo>
                <a:lnTo>
                  <a:pt x="4748009" y="4882271"/>
                </a:lnTo>
                <a:lnTo>
                  <a:pt x="0" y="4882271"/>
                </a:lnTo>
                <a:lnTo>
                  <a:pt x="0" y="0"/>
                </a:lnTo>
                <a:close/>
              </a:path>
            </a:pathLst>
          </a:custGeom>
          <a:blipFill>
            <a:blip r:embed="rId4"/>
            <a:stretch>
              <a:fillRect l="0" t="0" r="0" b="0"/>
            </a:stretch>
          </a:blipFill>
        </p:spPr>
      </p:sp>
      <p:sp>
        <p:nvSpPr>
          <p:cNvPr name="Freeform 5" id="5"/>
          <p:cNvSpPr/>
          <p:nvPr/>
        </p:nvSpPr>
        <p:spPr>
          <a:xfrm flipH="false" flipV="false" rot="-534402">
            <a:off x="12783372" y="2710424"/>
            <a:ext cx="6411949" cy="7783853"/>
          </a:xfrm>
          <a:custGeom>
            <a:avLst/>
            <a:gdLst/>
            <a:ahLst/>
            <a:cxnLst/>
            <a:rect r="r" b="b" t="t" l="l"/>
            <a:pathLst>
              <a:path h="7783853" w="6411949">
                <a:moveTo>
                  <a:pt x="0" y="0"/>
                </a:moveTo>
                <a:lnTo>
                  <a:pt x="6411950" y="0"/>
                </a:lnTo>
                <a:lnTo>
                  <a:pt x="6411950" y="7783853"/>
                </a:lnTo>
                <a:lnTo>
                  <a:pt x="0" y="7783853"/>
                </a:lnTo>
                <a:lnTo>
                  <a:pt x="0" y="0"/>
                </a:lnTo>
                <a:close/>
              </a:path>
            </a:pathLst>
          </a:custGeom>
          <a:blipFill>
            <a:blip r:embed="rId5"/>
            <a:stretch>
              <a:fillRect l="0" t="0" r="0" b="0"/>
            </a:stretch>
          </a:blipFill>
        </p:spPr>
      </p:sp>
      <p:sp>
        <p:nvSpPr>
          <p:cNvPr name="Freeform 6" id="6"/>
          <p:cNvSpPr/>
          <p:nvPr/>
        </p:nvSpPr>
        <p:spPr>
          <a:xfrm flipH="false" flipV="false" rot="0">
            <a:off x="4513966" y="3729789"/>
            <a:ext cx="4269778" cy="962479"/>
          </a:xfrm>
          <a:custGeom>
            <a:avLst/>
            <a:gdLst/>
            <a:ahLst/>
            <a:cxnLst/>
            <a:rect r="r" b="b" t="t" l="l"/>
            <a:pathLst>
              <a:path h="962479" w="4269778">
                <a:moveTo>
                  <a:pt x="0" y="0"/>
                </a:moveTo>
                <a:lnTo>
                  <a:pt x="4269779" y="0"/>
                </a:lnTo>
                <a:lnTo>
                  <a:pt x="4269779" y="962479"/>
                </a:lnTo>
                <a:lnTo>
                  <a:pt x="0" y="9624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76164" y="4911343"/>
            <a:ext cx="10668675" cy="2526857"/>
          </a:xfrm>
          <a:prstGeom prst="rect">
            <a:avLst/>
          </a:prstGeom>
        </p:spPr>
        <p:txBody>
          <a:bodyPr anchor="t" rtlCol="false" tIns="0" lIns="0" bIns="0" rIns="0">
            <a:spAutoFit/>
          </a:bodyPr>
          <a:lstStyle/>
          <a:p>
            <a:pPr algn="l">
              <a:lnSpc>
                <a:spcPts val="15405"/>
              </a:lnSpc>
            </a:pPr>
            <a:r>
              <a:rPr lang="en-US" sz="18560" spc="-631">
                <a:solidFill>
                  <a:srgbClr val="FFFFFF"/>
                </a:solidFill>
                <a:latin typeface="Cheddar"/>
                <a:ea typeface="Cheddar"/>
                <a:cs typeface="Cheddar"/>
                <a:sym typeface="Cheddar"/>
              </a:rPr>
              <a:t>ARTIFICIAL</a:t>
            </a:r>
          </a:p>
        </p:txBody>
      </p:sp>
      <p:sp>
        <p:nvSpPr>
          <p:cNvPr name="TextBox 8" id="8"/>
          <p:cNvSpPr txBox="true"/>
          <p:nvPr/>
        </p:nvSpPr>
        <p:spPr>
          <a:xfrm rot="0">
            <a:off x="2098249" y="6903972"/>
            <a:ext cx="9548348" cy="2259078"/>
          </a:xfrm>
          <a:prstGeom prst="rect">
            <a:avLst/>
          </a:prstGeom>
        </p:spPr>
        <p:txBody>
          <a:bodyPr anchor="t" rtlCol="false" tIns="0" lIns="0" bIns="0" rIns="0">
            <a:spAutoFit/>
          </a:bodyPr>
          <a:lstStyle/>
          <a:p>
            <a:pPr algn="l">
              <a:lnSpc>
                <a:spcPts val="13787"/>
              </a:lnSpc>
            </a:pPr>
            <a:r>
              <a:rPr lang="en-US" sz="16611" spc="-564">
                <a:solidFill>
                  <a:srgbClr val="4CAFFF"/>
                </a:solidFill>
                <a:latin typeface="Cheddar"/>
                <a:ea typeface="Cheddar"/>
                <a:cs typeface="Cheddar"/>
                <a:sym typeface="Cheddar"/>
              </a:rPr>
              <a:t>INTELLIGENCE</a:t>
            </a:r>
          </a:p>
        </p:txBody>
      </p:sp>
      <p:sp>
        <p:nvSpPr>
          <p:cNvPr name="TextBox 9" id="9"/>
          <p:cNvSpPr txBox="true"/>
          <p:nvPr/>
        </p:nvSpPr>
        <p:spPr>
          <a:xfrm rot="0">
            <a:off x="4774759" y="3996900"/>
            <a:ext cx="3748192" cy="492202"/>
          </a:xfrm>
          <a:prstGeom prst="rect">
            <a:avLst/>
          </a:prstGeom>
        </p:spPr>
        <p:txBody>
          <a:bodyPr anchor="t" rtlCol="false" tIns="0" lIns="0" bIns="0" rIns="0">
            <a:spAutoFit/>
          </a:bodyPr>
          <a:lstStyle/>
          <a:p>
            <a:pPr algn="ctr">
              <a:lnSpc>
                <a:spcPts val="3478"/>
              </a:lnSpc>
            </a:pPr>
            <a:r>
              <a:rPr lang="en-US" sz="4190" spc="456">
                <a:solidFill>
                  <a:srgbClr val="E9F4FF"/>
                </a:solidFill>
                <a:latin typeface="Neue Montreal"/>
                <a:ea typeface="Neue Montreal"/>
                <a:cs typeface="Neue Montreal"/>
                <a:sym typeface="Neue Montreal"/>
              </a:rPr>
              <a:t>kelompok 10</a:t>
            </a:r>
          </a:p>
        </p:txBody>
      </p:sp>
      <p:sp>
        <p:nvSpPr>
          <p:cNvPr name="Freeform 10" id="10"/>
          <p:cNvSpPr/>
          <p:nvPr/>
        </p:nvSpPr>
        <p:spPr>
          <a:xfrm flipH="false" flipV="false" rot="5400000">
            <a:off x="14454549" y="-3836314"/>
            <a:ext cx="771021" cy="9252248"/>
          </a:xfrm>
          <a:custGeom>
            <a:avLst/>
            <a:gdLst/>
            <a:ahLst/>
            <a:cxnLst/>
            <a:rect r="r" b="b" t="t" l="l"/>
            <a:pathLst>
              <a:path h="9252248" w="771021">
                <a:moveTo>
                  <a:pt x="0" y="0"/>
                </a:moveTo>
                <a:lnTo>
                  <a:pt x="771021" y="0"/>
                </a:lnTo>
                <a:lnTo>
                  <a:pt x="771021" y="9252249"/>
                </a:lnTo>
                <a:lnTo>
                  <a:pt x="0" y="92522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3160934" y="4770036"/>
            <a:ext cx="771021" cy="9252248"/>
          </a:xfrm>
          <a:custGeom>
            <a:avLst/>
            <a:gdLst/>
            <a:ahLst/>
            <a:cxnLst/>
            <a:rect r="r" b="b" t="t" l="l"/>
            <a:pathLst>
              <a:path h="9252248" w="771021">
                <a:moveTo>
                  <a:pt x="0" y="0"/>
                </a:moveTo>
                <a:lnTo>
                  <a:pt x="771021" y="0"/>
                </a:lnTo>
                <a:lnTo>
                  <a:pt x="771021" y="9252249"/>
                </a:lnTo>
                <a:lnTo>
                  <a:pt x="0" y="92522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717353"/>
            <a:ext cx="584394" cy="561019"/>
          </a:xfrm>
          <a:custGeom>
            <a:avLst/>
            <a:gdLst/>
            <a:ahLst/>
            <a:cxnLst/>
            <a:rect r="r" b="b" t="t" l="l"/>
            <a:pathLst>
              <a:path h="561019" w="584394">
                <a:moveTo>
                  <a:pt x="0" y="0"/>
                </a:moveTo>
                <a:lnTo>
                  <a:pt x="584394" y="0"/>
                </a:lnTo>
                <a:lnTo>
                  <a:pt x="584394" y="561019"/>
                </a:lnTo>
                <a:lnTo>
                  <a:pt x="0" y="561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5" id="5"/>
          <p:cNvSpPr/>
          <p:nvPr/>
        </p:nvSpPr>
        <p:spPr>
          <a:xfrm>
            <a:off x="16957155" y="1066298"/>
            <a:ext cx="302145" cy="0"/>
          </a:xfrm>
          <a:prstGeom prst="line">
            <a:avLst/>
          </a:prstGeom>
          <a:ln cap="rnd" w="19050">
            <a:solidFill>
              <a:srgbClr val="FFFFFF"/>
            </a:solidFill>
            <a:prstDash val="solid"/>
            <a:headEnd type="none" len="sm" w="sm"/>
            <a:tailEnd type="none" len="sm" w="sm"/>
          </a:ln>
        </p:spPr>
      </p:sp>
      <p:sp>
        <p:nvSpPr>
          <p:cNvPr name="AutoShape 6" id="6"/>
          <p:cNvSpPr/>
          <p:nvPr/>
        </p:nvSpPr>
        <p:spPr>
          <a:xfrm>
            <a:off x="16957155" y="1172834"/>
            <a:ext cx="302145" cy="0"/>
          </a:xfrm>
          <a:prstGeom prst="line">
            <a:avLst/>
          </a:prstGeom>
          <a:ln cap="rnd" w="19050">
            <a:solidFill>
              <a:srgbClr val="FFFFFF"/>
            </a:solidFill>
            <a:prstDash val="solid"/>
            <a:headEnd type="none" len="sm" w="sm"/>
            <a:tailEnd type="none" len="sm" w="sm"/>
          </a:ln>
        </p:spPr>
      </p:sp>
      <p:sp>
        <p:nvSpPr>
          <p:cNvPr name="Freeform 7" id="7"/>
          <p:cNvSpPr/>
          <p:nvPr/>
        </p:nvSpPr>
        <p:spPr>
          <a:xfrm flipH="false" flipV="false" rot="0">
            <a:off x="17259300" y="1718546"/>
            <a:ext cx="639574" cy="7674888"/>
          </a:xfrm>
          <a:custGeom>
            <a:avLst/>
            <a:gdLst/>
            <a:ahLst/>
            <a:cxnLst/>
            <a:rect r="r" b="b" t="t" l="l"/>
            <a:pathLst>
              <a:path h="7674888" w="639574">
                <a:moveTo>
                  <a:pt x="0" y="0"/>
                </a:moveTo>
                <a:lnTo>
                  <a:pt x="639574" y="0"/>
                </a:lnTo>
                <a:lnTo>
                  <a:pt x="639574" y="7674888"/>
                </a:lnTo>
                <a:lnTo>
                  <a:pt x="0" y="76748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427226" y="1718546"/>
            <a:ext cx="639574" cy="7674888"/>
          </a:xfrm>
          <a:custGeom>
            <a:avLst/>
            <a:gdLst/>
            <a:ahLst/>
            <a:cxnLst/>
            <a:rect r="r" b="b" t="t" l="l"/>
            <a:pathLst>
              <a:path h="7674888" w="639574">
                <a:moveTo>
                  <a:pt x="639574" y="7674888"/>
                </a:moveTo>
                <a:lnTo>
                  <a:pt x="0" y="7674888"/>
                </a:lnTo>
                <a:lnTo>
                  <a:pt x="0" y="0"/>
                </a:lnTo>
                <a:lnTo>
                  <a:pt x="639574" y="0"/>
                </a:lnTo>
                <a:lnTo>
                  <a:pt x="639574" y="767488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633378" y="8899920"/>
            <a:ext cx="2710286" cy="752104"/>
          </a:xfrm>
          <a:custGeom>
            <a:avLst/>
            <a:gdLst/>
            <a:ahLst/>
            <a:cxnLst/>
            <a:rect r="r" b="b" t="t" l="l"/>
            <a:pathLst>
              <a:path h="752104" w="2710286">
                <a:moveTo>
                  <a:pt x="0" y="0"/>
                </a:moveTo>
                <a:lnTo>
                  <a:pt x="2710286" y="0"/>
                </a:lnTo>
                <a:lnTo>
                  <a:pt x="2710286" y="752105"/>
                </a:lnTo>
                <a:lnTo>
                  <a:pt x="0" y="752105"/>
                </a:lnTo>
                <a:lnTo>
                  <a:pt x="0" y="0"/>
                </a:lnTo>
                <a:close/>
              </a:path>
            </a:pathLst>
          </a:custGeom>
          <a:blipFill>
            <a:blip r:embed="rId7">
              <a:alphaModFix amt="64000"/>
            </a:blip>
            <a:stretch>
              <a:fillRect l="0" t="0" r="0" b="0"/>
            </a:stretch>
          </a:blipFill>
        </p:spPr>
      </p:sp>
      <p:sp>
        <p:nvSpPr>
          <p:cNvPr name="TextBox 10" id="10"/>
          <p:cNvSpPr txBox="true"/>
          <p:nvPr/>
        </p:nvSpPr>
        <p:spPr>
          <a:xfrm rot="0">
            <a:off x="1320897" y="3027769"/>
            <a:ext cx="15636257" cy="6503199"/>
          </a:xfrm>
          <a:prstGeom prst="rect">
            <a:avLst/>
          </a:prstGeom>
        </p:spPr>
        <p:txBody>
          <a:bodyPr anchor="t" rtlCol="false" tIns="0" lIns="0" bIns="0" rIns="0">
            <a:spAutoFit/>
          </a:bodyPr>
          <a:lstStyle/>
          <a:p>
            <a:pPr algn="just" marL="667895" indent="-333948" lvl="1">
              <a:lnSpc>
                <a:spcPts val="4330"/>
              </a:lnSpc>
              <a:buAutoNum type="arabicPeriod" startAt="1"/>
            </a:pPr>
            <a:r>
              <a:rPr lang="en-US" b="true" sz="3093">
                <a:solidFill>
                  <a:srgbClr val="E9F4FF"/>
                </a:solidFill>
                <a:latin typeface="Neue Montreal Bold"/>
                <a:ea typeface="Neue Montreal Bold"/>
                <a:cs typeface="Neue Montreal Bold"/>
                <a:sym typeface="Neue Montreal Bold"/>
              </a:rPr>
              <a:t>Efisiensi Arsitektur VGG19 </a:t>
            </a:r>
          </a:p>
          <a:p>
            <a:pPr algn="just" marL="667895" indent="-333948" lvl="1">
              <a:lnSpc>
                <a:spcPts val="4330"/>
              </a:lnSpc>
              <a:buFont typeface="Arial"/>
              <a:buChar char="•"/>
            </a:pPr>
            <a:r>
              <a:rPr lang="en-US" sz="3093">
                <a:solidFill>
                  <a:srgbClr val="E9F4FF"/>
                </a:solidFill>
                <a:latin typeface="Neue Montreal"/>
                <a:ea typeface="Neue Montreal"/>
                <a:cs typeface="Neue Montreal"/>
                <a:sym typeface="Neue Montreal"/>
              </a:rPr>
              <a:t>Transfer Learning dengan membekukan bobot VGG-19 (20,024,384 parameter) sangat efisien. Waktu eksekusi total hanya 18.9 detik untuk 5 epoch.</a:t>
            </a:r>
          </a:p>
          <a:p>
            <a:pPr algn="just" marL="667895" indent="-333948" lvl="1">
              <a:lnSpc>
                <a:spcPts val="4330"/>
              </a:lnSpc>
              <a:buAutoNum type="arabicPeriod" startAt="1"/>
            </a:pPr>
            <a:r>
              <a:rPr lang="en-US" b="true" sz="3093">
                <a:solidFill>
                  <a:srgbClr val="E9F4FF"/>
                </a:solidFill>
                <a:latin typeface="Neue Montreal Bold"/>
                <a:ea typeface="Neue Montreal Bold"/>
                <a:cs typeface="Neue Montreal Bold"/>
                <a:sym typeface="Neue Montreal Bold"/>
              </a:rPr>
              <a:t>Kualitas Konvergensi Model</a:t>
            </a:r>
          </a:p>
          <a:p>
            <a:pPr algn="just" marL="667895" indent="-333948" lvl="1">
              <a:lnSpc>
                <a:spcPts val="4330"/>
              </a:lnSpc>
              <a:buFont typeface="Arial"/>
              <a:buChar char="•"/>
            </a:pPr>
            <a:r>
              <a:rPr lang="en-US" sz="3093">
                <a:solidFill>
                  <a:srgbClr val="E9F4FF"/>
                </a:solidFill>
                <a:latin typeface="Neue Montreal"/>
                <a:ea typeface="Neue Montreal"/>
                <a:cs typeface="Neue Montreal"/>
                <a:sym typeface="Neue Montreal"/>
              </a:rPr>
              <a:t>Loss turun signifikan dari 7.4×10⁷ menjadi 4.5×10⁶ dalam 250 steps. Sistem mampu mengadaptasi distribusi gaya lukisan dengan akurat.</a:t>
            </a:r>
          </a:p>
          <a:p>
            <a:pPr algn="just" marL="667895" indent="-333948" lvl="1">
              <a:lnSpc>
                <a:spcPts val="4330"/>
              </a:lnSpc>
              <a:buAutoNum type="arabicPeriod" startAt="1"/>
            </a:pPr>
            <a:r>
              <a:rPr lang="en-US" b="true" sz="3093">
                <a:solidFill>
                  <a:srgbClr val="E9F4FF"/>
                </a:solidFill>
                <a:latin typeface="Neue Montreal Bold"/>
                <a:ea typeface="Neue Montreal Bold"/>
                <a:cs typeface="Neue Montreal Bold"/>
                <a:sym typeface="Neue Montreal Bold"/>
              </a:rPr>
              <a:t>Keseimbangan Visual Optimal</a:t>
            </a:r>
          </a:p>
          <a:p>
            <a:pPr algn="just" marL="667895" indent="-333948" lvl="1">
              <a:lnSpc>
                <a:spcPts val="4330"/>
              </a:lnSpc>
              <a:buFont typeface="Arial"/>
              <a:buChar char="•"/>
            </a:pPr>
            <a:r>
              <a:rPr lang="en-US" sz="3093">
                <a:solidFill>
                  <a:srgbClr val="E9F4FF"/>
                </a:solidFill>
                <a:latin typeface="Neue Montreal"/>
                <a:ea typeface="Neue Montreal"/>
                <a:cs typeface="Neue Montreal"/>
                <a:sym typeface="Neue Montreal"/>
              </a:rPr>
              <a:t>Konfigurasi bobot (10⁴ dan 10⁻²) menghasilkan citra optimal. Tekstur artistik diterapkan tanpa merusak struktur geometri.</a:t>
            </a:r>
          </a:p>
          <a:p>
            <a:pPr algn="just" marL="667895" indent="-333948" lvl="1">
              <a:lnSpc>
                <a:spcPts val="4330"/>
              </a:lnSpc>
              <a:buAutoNum type="arabicPeriod" startAt="1"/>
            </a:pPr>
            <a:r>
              <a:rPr lang="en-US" b="true" sz="3093">
                <a:solidFill>
                  <a:srgbClr val="E9F4FF"/>
                </a:solidFill>
                <a:latin typeface="Neue Montreal Bold"/>
                <a:ea typeface="Neue Montreal Bold"/>
                <a:cs typeface="Neue Montreal Bold"/>
                <a:sym typeface="Neue Montreal Bold"/>
              </a:rPr>
              <a:t>Aksesibilitas Teknologi</a:t>
            </a:r>
          </a:p>
          <a:p>
            <a:pPr algn="just" marL="667895" indent="-333948" lvl="1">
              <a:lnSpc>
                <a:spcPts val="4330"/>
              </a:lnSpc>
              <a:buFont typeface="Arial"/>
              <a:buChar char="•"/>
            </a:pPr>
            <a:r>
              <a:rPr lang="en-US" sz="3093">
                <a:solidFill>
                  <a:srgbClr val="E9F4FF"/>
                </a:solidFill>
                <a:latin typeface="Neue Montreal"/>
                <a:ea typeface="Neue Montreal"/>
                <a:cs typeface="Neue Montreal"/>
                <a:sym typeface="Neue Montreal"/>
              </a:rPr>
              <a:t>UI interaktif menyederhanakan kompleksitas Deep Learning. Pengguna awam dapat menciptakan seni generatif berkualitas tinggi dengan mudah.</a:t>
            </a:r>
          </a:p>
        </p:txBody>
      </p:sp>
      <p:sp>
        <p:nvSpPr>
          <p:cNvPr name="TextBox 11" id="11"/>
          <p:cNvSpPr txBox="true"/>
          <p:nvPr/>
        </p:nvSpPr>
        <p:spPr>
          <a:xfrm rot="0">
            <a:off x="-2215718" y="1599454"/>
            <a:ext cx="15646206" cy="1494991"/>
          </a:xfrm>
          <a:prstGeom prst="rect">
            <a:avLst/>
          </a:prstGeom>
        </p:spPr>
        <p:txBody>
          <a:bodyPr anchor="t" rtlCol="false" tIns="0" lIns="0" bIns="0" rIns="0">
            <a:spAutoFit/>
          </a:bodyPr>
          <a:lstStyle/>
          <a:p>
            <a:pPr algn="ctr" marL="0" indent="0" lvl="0">
              <a:lnSpc>
                <a:spcPts val="9038"/>
              </a:lnSpc>
              <a:spcBef>
                <a:spcPct val="0"/>
              </a:spcBef>
            </a:pPr>
            <a:r>
              <a:rPr lang="en-US" sz="11159">
                <a:solidFill>
                  <a:srgbClr val="4CAFFF"/>
                </a:solidFill>
                <a:latin typeface="Cheddar"/>
                <a:ea typeface="Cheddar"/>
                <a:cs typeface="Cheddar"/>
                <a:sym typeface="Cheddar"/>
              </a:rPr>
              <a:t>KESIMPULAN</a:t>
            </a:r>
          </a:p>
        </p:txBody>
      </p:sp>
      <p:sp>
        <p:nvSpPr>
          <p:cNvPr name="TextBox 12" id="12"/>
          <p:cNvSpPr txBox="true"/>
          <p:nvPr/>
        </p:nvSpPr>
        <p:spPr>
          <a:xfrm rot="0">
            <a:off x="1765600" y="797075"/>
            <a:ext cx="3059473" cy="481297"/>
          </a:xfrm>
          <a:prstGeom prst="rect">
            <a:avLst/>
          </a:prstGeom>
        </p:spPr>
        <p:txBody>
          <a:bodyPr anchor="t" rtlCol="false" tIns="0" lIns="0" bIns="0" rIns="0">
            <a:spAutoFit/>
          </a:bodyPr>
          <a:lstStyle/>
          <a:p>
            <a:pPr algn="l">
              <a:lnSpc>
                <a:spcPts val="3919"/>
              </a:lnSpc>
              <a:spcBef>
                <a:spcPct val="0"/>
              </a:spcBef>
            </a:pPr>
            <a:r>
              <a:rPr lang="en-US" sz="2799">
                <a:solidFill>
                  <a:srgbClr val="E9F4FF"/>
                </a:solidFill>
                <a:latin typeface="Neue Montreal"/>
                <a:ea typeface="Neue Montreal"/>
                <a:cs typeface="Neue Montreal"/>
                <a:sym typeface="Neue Montreal"/>
              </a:rPr>
              <a:t>T</a:t>
            </a:r>
            <a:r>
              <a:rPr lang="en-US" sz="2799">
                <a:solidFill>
                  <a:srgbClr val="E9F4FF"/>
                </a:solidFill>
                <a:latin typeface="Neue Montreal"/>
                <a:ea typeface="Neue Montreal"/>
                <a:cs typeface="Neue Montreal"/>
                <a:sym typeface="Neue Montreal"/>
              </a:rPr>
              <a:t>hynk Unlimited</a:t>
            </a:r>
          </a:p>
        </p:txBody>
      </p:sp>
      <p:sp>
        <p:nvSpPr>
          <p:cNvPr name="TextBox 13" id="13"/>
          <p:cNvSpPr txBox="true"/>
          <p:nvPr/>
        </p:nvSpPr>
        <p:spPr>
          <a:xfrm rot="0">
            <a:off x="11746436"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Home</a:t>
            </a:r>
          </a:p>
        </p:txBody>
      </p:sp>
      <p:sp>
        <p:nvSpPr>
          <p:cNvPr name="TextBox 14" id="14"/>
          <p:cNvSpPr txBox="true"/>
          <p:nvPr/>
        </p:nvSpPr>
        <p:spPr>
          <a:xfrm rot="0">
            <a:off x="13430488"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About</a:t>
            </a:r>
          </a:p>
        </p:txBody>
      </p:sp>
      <p:sp>
        <p:nvSpPr>
          <p:cNvPr name="TextBox 15" id="15"/>
          <p:cNvSpPr txBox="true"/>
          <p:nvPr/>
        </p:nvSpPr>
        <p:spPr>
          <a:xfrm rot="0">
            <a:off x="15114539"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Contact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787356">
            <a:off x="-1435078" y="187699"/>
            <a:ext cx="6022484" cy="4328660"/>
          </a:xfrm>
          <a:custGeom>
            <a:avLst/>
            <a:gdLst/>
            <a:ahLst/>
            <a:cxnLst/>
            <a:rect r="r" b="b" t="t" l="l"/>
            <a:pathLst>
              <a:path h="4328660" w="6022484">
                <a:moveTo>
                  <a:pt x="0" y="0"/>
                </a:moveTo>
                <a:lnTo>
                  <a:pt x="6022484" y="0"/>
                </a:lnTo>
                <a:lnTo>
                  <a:pt x="6022484" y="4328660"/>
                </a:lnTo>
                <a:lnTo>
                  <a:pt x="0" y="4328660"/>
                </a:lnTo>
                <a:lnTo>
                  <a:pt x="0" y="0"/>
                </a:lnTo>
                <a:close/>
              </a:path>
            </a:pathLst>
          </a:custGeom>
          <a:blipFill>
            <a:blip r:embed="rId3"/>
            <a:stretch>
              <a:fillRect l="0" t="0" r="0" b="0"/>
            </a:stretch>
          </a:blipFill>
        </p:spPr>
      </p:sp>
      <p:sp>
        <p:nvSpPr>
          <p:cNvPr name="Freeform 4" id="4"/>
          <p:cNvSpPr/>
          <p:nvPr/>
        </p:nvSpPr>
        <p:spPr>
          <a:xfrm flipH="false" flipV="false" rot="-1082188">
            <a:off x="9845455" y="1790407"/>
            <a:ext cx="4748008" cy="4882271"/>
          </a:xfrm>
          <a:custGeom>
            <a:avLst/>
            <a:gdLst/>
            <a:ahLst/>
            <a:cxnLst/>
            <a:rect r="r" b="b" t="t" l="l"/>
            <a:pathLst>
              <a:path h="4882271" w="4748008">
                <a:moveTo>
                  <a:pt x="0" y="0"/>
                </a:moveTo>
                <a:lnTo>
                  <a:pt x="4748009" y="0"/>
                </a:lnTo>
                <a:lnTo>
                  <a:pt x="4748009" y="4882271"/>
                </a:lnTo>
                <a:lnTo>
                  <a:pt x="0" y="4882271"/>
                </a:lnTo>
                <a:lnTo>
                  <a:pt x="0" y="0"/>
                </a:lnTo>
                <a:close/>
              </a:path>
            </a:pathLst>
          </a:custGeom>
          <a:blipFill>
            <a:blip r:embed="rId4"/>
            <a:stretch>
              <a:fillRect l="0" t="0" r="0" b="0"/>
            </a:stretch>
          </a:blipFill>
        </p:spPr>
      </p:sp>
      <p:sp>
        <p:nvSpPr>
          <p:cNvPr name="Freeform 5" id="5"/>
          <p:cNvSpPr/>
          <p:nvPr/>
        </p:nvSpPr>
        <p:spPr>
          <a:xfrm flipH="false" flipV="false" rot="-534402">
            <a:off x="12783372" y="2710424"/>
            <a:ext cx="6411949" cy="7783853"/>
          </a:xfrm>
          <a:custGeom>
            <a:avLst/>
            <a:gdLst/>
            <a:ahLst/>
            <a:cxnLst/>
            <a:rect r="r" b="b" t="t" l="l"/>
            <a:pathLst>
              <a:path h="7783853" w="6411949">
                <a:moveTo>
                  <a:pt x="0" y="0"/>
                </a:moveTo>
                <a:lnTo>
                  <a:pt x="6411950" y="0"/>
                </a:lnTo>
                <a:lnTo>
                  <a:pt x="6411950" y="7783853"/>
                </a:lnTo>
                <a:lnTo>
                  <a:pt x="0" y="7783853"/>
                </a:lnTo>
                <a:lnTo>
                  <a:pt x="0" y="0"/>
                </a:lnTo>
                <a:close/>
              </a:path>
            </a:pathLst>
          </a:custGeom>
          <a:blipFill>
            <a:blip r:embed="rId5"/>
            <a:stretch>
              <a:fillRect l="0" t="0" r="0" b="0"/>
            </a:stretch>
          </a:blipFill>
        </p:spPr>
      </p:sp>
      <p:sp>
        <p:nvSpPr>
          <p:cNvPr name="TextBox 6" id="6"/>
          <p:cNvSpPr txBox="true"/>
          <p:nvPr/>
        </p:nvSpPr>
        <p:spPr>
          <a:xfrm rot="0">
            <a:off x="1576164" y="4911343"/>
            <a:ext cx="6250984" cy="2526893"/>
          </a:xfrm>
          <a:prstGeom prst="rect">
            <a:avLst/>
          </a:prstGeom>
        </p:spPr>
        <p:txBody>
          <a:bodyPr anchor="t" rtlCol="false" tIns="0" lIns="0" bIns="0" rIns="0">
            <a:spAutoFit/>
          </a:bodyPr>
          <a:lstStyle/>
          <a:p>
            <a:pPr algn="l">
              <a:lnSpc>
                <a:spcPts val="15405"/>
              </a:lnSpc>
            </a:pPr>
            <a:r>
              <a:rPr lang="en-US" sz="18560" spc="-631">
                <a:solidFill>
                  <a:srgbClr val="FFFFFF"/>
                </a:solidFill>
                <a:latin typeface="Cheddar"/>
                <a:ea typeface="Cheddar"/>
                <a:cs typeface="Cheddar"/>
                <a:sym typeface="Cheddar"/>
              </a:rPr>
              <a:t>TERIMA</a:t>
            </a:r>
          </a:p>
        </p:txBody>
      </p:sp>
      <p:sp>
        <p:nvSpPr>
          <p:cNvPr name="TextBox 7" id="7"/>
          <p:cNvSpPr txBox="true"/>
          <p:nvPr/>
        </p:nvSpPr>
        <p:spPr>
          <a:xfrm rot="0">
            <a:off x="7225299" y="6878576"/>
            <a:ext cx="4602455" cy="2370747"/>
          </a:xfrm>
          <a:prstGeom prst="rect">
            <a:avLst/>
          </a:prstGeom>
        </p:spPr>
        <p:txBody>
          <a:bodyPr anchor="t" rtlCol="false" tIns="0" lIns="0" bIns="0" rIns="0">
            <a:spAutoFit/>
          </a:bodyPr>
          <a:lstStyle/>
          <a:p>
            <a:pPr algn="l">
              <a:lnSpc>
                <a:spcPts val="14451"/>
              </a:lnSpc>
            </a:pPr>
            <a:r>
              <a:rPr lang="en-US" sz="17411" spc="-591">
                <a:solidFill>
                  <a:srgbClr val="4CAFFF"/>
                </a:solidFill>
                <a:latin typeface="Cheddar"/>
                <a:ea typeface="Cheddar"/>
                <a:cs typeface="Cheddar"/>
                <a:sym typeface="Cheddar"/>
              </a:rPr>
              <a:t>KASIH</a:t>
            </a:r>
          </a:p>
        </p:txBody>
      </p:sp>
      <p:sp>
        <p:nvSpPr>
          <p:cNvPr name="Freeform 8" id="8"/>
          <p:cNvSpPr/>
          <p:nvPr/>
        </p:nvSpPr>
        <p:spPr>
          <a:xfrm flipH="false" flipV="false" rot="5400000">
            <a:off x="14454549" y="-3836314"/>
            <a:ext cx="771021" cy="9252248"/>
          </a:xfrm>
          <a:custGeom>
            <a:avLst/>
            <a:gdLst/>
            <a:ahLst/>
            <a:cxnLst/>
            <a:rect r="r" b="b" t="t" l="l"/>
            <a:pathLst>
              <a:path h="9252248" w="771021">
                <a:moveTo>
                  <a:pt x="0" y="0"/>
                </a:moveTo>
                <a:lnTo>
                  <a:pt x="771021" y="0"/>
                </a:lnTo>
                <a:lnTo>
                  <a:pt x="771021" y="9252249"/>
                </a:lnTo>
                <a:lnTo>
                  <a:pt x="0" y="92522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3160934" y="4770036"/>
            <a:ext cx="771021" cy="9252248"/>
          </a:xfrm>
          <a:custGeom>
            <a:avLst/>
            <a:gdLst/>
            <a:ahLst/>
            <a:cxnLst/>
            <a:rect r="r" b="b" t="t" l="l"/>
            <a:pathLst>
              <a:path h="9252248" w="771021">
                <a:moveTo>
                  <a:pt x="0" y="0"/>
                </a:moveTo>
                <a:lnTo>
                  <a:pt x="771021" y="0"/>
                </a:lnTo>
                <a:lnTo>
                  <a:pt x="771021" y="9252249"/>
                </a:lnTo>
                <a:lnTo>
                  <a:pt x="0" y="92522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512298" y="5716661"/>
            <a:ext cx="4063365" cy="4114800"/>
          </a:xfrm>
          <a:custGeom>
            <a:avLst/>
            <a:gdLst/>
            <a:ahLst/>
            <a:cxnLst/>
            <a:rect r="r" b="b" t="t" l="l"/>
            <a:pathLst>
              <a:path h="4114800" w="4063365">
                <a:moveTo>
                  <a:pt x="0" y="4114800"/>
                </a:moveTo>
                <a:lnTo>
                  <a:pt x="4063365" y="4114800"/>
                </a:lnTo>
                <a:lnTo>
                  <a:pt x="4063365" y="0"/>
                </a:lnTo>
                <a:lnTo>
                  <a:pt x="0" y="0"/>
                </a:lnTo>
                <a:lnTo>
                  <a:pt x="0" y="411480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357035">
            <a:off x="-2003399" y="596727"/>
            <a:ext cx="8789960" cy="8229600"/>
          </a:xfrm>
          <a:custGeom>
            <a:avLst/>
            <a:gdLst/>
            <a:ahLst/>
            <a:cxnLst/>
            <a:rect r="r" b="b" t="t" l="l"/>
            <a:pathLst>
              <a:path h="8229600" w="8789960">
                <a:moveTo>
                  <a:pt x="0" y="0"/>
                </a:moveTo>
                <a:lnTo>
                  <a:pt x="8789960" y="0"/>
                </a:lnTo>
                <a:lnTo>
                  <a:pt x="878996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5201900" y="69056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13819266" y="403321"/>
            <a:ext cx="4063365" cy="4114800"/>
          </a:xfrm>
          <a:custGeom>
            <a:avLst/>
            <a:gdLst/>
            <a:ahLst/>
            <a:cxnLst/>
            <a:rect r="r" b="b" t="t" l="l"/>
            <a:pathLst>
              <a:path h="4114800" w="4063365">
                <a:moveTo>
                  <a:pt x="4063365" y="0"/>
                </a:moveTo>
                <a:lnTo>
                  <a:pt x="0" y="0"/>
                </a:lnTo>
                <a:lnTo>
                  <a:pt x="0" y="4114800"/>
                </a:lnTo>
                <a:lnTo>
                  <a:pt x="4063365" y="4114800"/>
                </a:lnTo>
                <a:lnTo>
                  <a:pt x="4063365"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736798" y="2413096"/>
            <a:ext cx="9713537" cy="5694045"/>
          </a:xfrm>
          <a:prstGeom prst="rect">
            <a:avLst/>
          </a:prstGeom>
        </p:spPr>
        <p:txBody>
          <a:bodyPr anchor="t" rtlCol="false" tIns="0" lIns="0" bIns="0" rIns="0">
            <a:spAutoFit/>
          </a:bodyPr>
          <a:lstStyle/>
          <a:p>
            <a:pPr algn="r">
              <a:lnSpc>
                <a:spcPts val="3779"/>
              </a:lnSpc>
              <a:spcBef>
                <a:spcPct val="0"/>
              </a:spcBef>
            </a:pPr>
            <a:r>
              <a:rPr lang="en-US" b="true" sz="2699">
                <a:solidFill>
                  <a:srgbClr val="E9F4FF"/>
                </a:solidFill>
                <a:latin typeface="Neue Montreal Bold"/>
                <a:ea typeface="Neue Montreal Bold"/>
                <a:cs typeface="Neue Montreal Bold"/>
                <a:sym typeface="Neue Montreal Bold"/>
              </a:rPr>
              <a:t>Perkembangan Artificial Intelligence (AI), khususnya dalam bidang Deep Learning dan Generative Modelling, telah memberikan dampak signifikan pada industri kreatif. Tantangan utama dalam penciptaan seni digital adalah bagaimana menggabungkan citra realistis seperti fotografi dengan gaya artistik kompleks tanpa melalui proses manual yang memakan waktu dan membutuhkan keahlian khusus. Metode pengolahan citra konvensional umumnya hanya menghasilkan efek visual sederhana dan belum mampu merepresentasikan karakteristik gaya artistik secara mendalam, seperti tekstur, pola goresan kuas, dan komposisi visual.</a:t>
            </a:r>
          </a:p>
        </p:txBody>
      </p:sp>
      <p:sp>
        <p:nvSpPr>
          <p:cNvPr name="TextBox 8" id="8"/>
          <p:cNvSpPr txBox="true"/>
          <p:nvPr/>
        </p:nvSpPr>
        <p:spPr>
          <a:xfrm rot="0">
            <a:off x="4554287" y="1002974"/>
            <a:ext cx="10647613" cy="1457747"/>
          </a:xfrm>
          <a:prstGeom prst="rect">
            <a:avLst/>
          </a:prstGeom>
        </p:spPr>
        <p:txBody>
          <a:bodyPr anchor="t" rtlCol="false" tIns="0" lIns="0" bIns="0" rIns="0">
            <a:spAutoFit/>
          </a:bodyPr>
          <a:lstStyle/>
          <a:p>
            <a:pPr algn="ctr" marL="0" indent="0" lvl="0">
              <a:lnSpc>
                <a:spcPts val="8924"/>
              </a:lnSpc>
              <a:spcBef>
                <a:spcPct val="0"/>
              </a:spcBef>
            </a:pPr>
            <a:r>
              <a:rPr lang="en-US" sz="10752" spc="-365">
                <a:solidFill>
                  <a:srgbClr val="E9F4FF"/>
                </a:solidFill>
                <a:latin typeface="Cheddar"/>
                <a:ea typeface="Cheddar"/>
                <a:cs typeface="Cheddar"/>
                <a:sym typeface="Cheddar"/>
              </a:rPr>
              <a:t>LATAR BELAKANG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884000" y="2047009"/>
            <a:ext cx="11202644" cy="839789"/>
            <a:chOff x="0" y="0"/>
            <a:chExt cx="2950491" cy="221179"/>
          </a:xfrm>
        </p:grpSpPr>
        <p:sp>
          <p:nvSpPr>
            <p:cNvPr name="Freeform 4" id="4"/>
            <p:cNvSpPr/>
            <p:nvPr/>
          </p:nvSpPr>
          <p:spPr>
            <a:xfrm flipH="false" flipV="false" rot="0">
              <a:off x="0" y="0"/>
              <a:ext cx="2950491" cy="221179"/>
            </a:xfrm>
            <a:custGeom>
              <a:avLst/>
              <a:gdLst/>
              <a:ahLst/>
              <a:cxnLst/>
              <a:rect r="r" b="b" t="t" l="l"/>
              <a:pathLst>
                <a:path h="221179" w="2950491">
                  <a:moveTo>
                    <a:pt x="0" y="0"/>
                  </a:moveTo>
                  <a:lnTo>
                    <a:pt x="2950491" y="0"/>
                  </a:lnTo>
                  <a:lnTo>
                    <a:pt x="2950491" y="221179"/>
                  </a:lnTo>
                  <a:lnTo>
                    <a:pt x="0" y="221179"/>
                  </a:lnTo>
                  <a:close/>
                </a:path>
              </a:pathLst>
            </a:custGeom>
            <a:gradFill rotWithShape="true">
              <a:gsLst>
                <a:gs pos="0">
                  <a:srgbClr val="024E8C">
                    <a:alpha val="100000"/>
                  </a:srgbClr>
                </a:gs>
                <a:gs pos="50000">
                  <a:srgbClr val="4CAFFF">
                    <a:alpha val="100000"/>
                  </a:srgbClr>
                </a:gs>
                <a:gs pos="100000">
                  <a:srgbClr val="7DC5FF">
                    <a:alpha val="6000"/>
                  </a:srgbClr>
                </a:gs>
              </a:gsLst>
              <a:lin ang="0"/>
            </a:gradFill>
          </p:spPr>
        </p:sp>
        <p:sp>
          <p:nvSpPr>
            <p:cNvPr name="TextBox 5" id="5"/>
            <p:cNvSpPr txBox="true"/>
            <p:nvPr/>
          </p:nvSpPr>
          <p:spPr>
            <a:xfrm>
              <a:off x="0" y="-38100"/>
              <a:ext cx="2950491" cy="259279"/>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8211653" y="2329230"/>
            <a:ext cx="275349" cy="2753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F4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765600" y="4799135"/>
            <a:ext cx="4644655" cy="4598209"/>
          </a:xfrm>
          <a:custGeom>
            <a:avLst/>
            <a:gdLst/>
            <a:ahLst/>
            <a:cxnLst/>
            <a:rect r="r" b="b" t="t" l="l"/>
            <a:pathLst>
              <a:path h="4598209" w="4644655">
                <a:moveTo>
                  <a:pt x="0" y="0"/>
                </a:moveTo>
                <a:lnTo>
                  <a:pt x="4644655" y="0"/>
                </a:lnTo>
                <a:lnTo>
                  <a:pt x="4644655" y="4598209"/>
                </a:lnTo>
                <a:lnTo>
                  <a:pt x="0" y="4598209"/>
                </a:lnTo>
                <a:lnTo>
                  <a:pt x="0" y="0"/>
                </a:lnTo>
                <a:close/>
              </a:path>
            </a:pathLst>
          </a:custGeom>
          <a:blipFill>
            <a:blip r:embed="rId3"/>
            <a:stretch>
              <a:fillRect l="0" t="0" r="0" b="0"/>
            </a:stretch>
          </a:blipFill>
        </p:spPr>
      </p:sp>
      <p:sp>
        <p:nvSpPr>
          <p:cNvPr name="TextBox 10" id="10"/>
          <p:cNvSpPr txBox="true"/>
          <p:nvPr/>
        </p:nvSpPr>
        <p:spPr>
          <a:xfrm rot="0">
            <a:off x="7884000" y="3112954"/>
            <a:ext cx="9964577" cy="5501911"/>
          </a:xfrm>
          <a:prstGeom prst="rect">
            <a:avLst/>
          </a:prstGeom>
        </p:spPr>
        <p:txBody>
          <a:bodyPr anchor="t" rtlCol="false" tIns="0" lIns="0" bIns="0" rIns="0">
            <a:spAutoFit/>
          </a:bodyPr>
          <a:lstStyle/>
          <a:p>
            <a:pPr algn="l" marL="677782" indent="-338891" lvl="1">
              <a:lnSpc>
                <a:spcPts val="4395"/>
              </a:lnSpc>
              <a:buFont typeface="Arial"/>
              <a:buChar char="•"/>
            </a:pPr>
            <a:r>
              <a:rPr lang="en-US" b="true" sz="3139">
                <a:solidFill>
                  <a:srgbClr val="E9F4FF"/>
                </a:solidFill>
                <a:latin typeface="Neue Montreal Bold"/>
                <a:ea typeface="Neue Montreal Bold"/>
                <a:cs typeface="Neue Montreal Bold"/>
                <a:sym typeface="Neue Montreal Bold"/>
              </a:rPr>
              <a:t>Pengumupulan Dataset :</a:t>
            </a:r>
            <a:r>
              <a:rPr lang="en-US" sz="3139">
                <a:solidFill>
                  <a:srgbClr val="E9F4FF"/>
                </a:solidFill>
                <a:latin typeface="Neue Montreal"/>
                <a:ea typeface="Neue Montreal"/>
                <a:cs typeface="Neue Montreal"/>
                <a:sym typeface="Neue Montreal"/>
              </a:rPr>
              <a:t> Kurasi citra dari Kaggle (Best Artworks of All Time)</a:t>
            </a:r>
          </a:p>
          <a:p>
            <a:pPr algn="l" marL="677782" indent="-338891" lvl="1">
              <a:lnSpc>
                <a:spcPts val="4395"/>
              </a:lnSpc>
              <a:buFont typeface="Arial"/>
              <a:buChar char="•"/>
            </a:pPr>
            <a:r>
              <a:rPr lang="en-US" b="true" sz="3139">
                <a:solidFill>
                  <a:srgbClr val="E9F4FF"/>
                </a:solidFill>
                <a:latin typeface="Neue Montreal Bold"/>
                <a:ea typeface="Neue Montreal Bold"/>
                <a:cs typeface="Neue Montreal Bold"/>
                <a:sym typeface="Neue Montreal Bold"/>
              </a:rPr>
              <a:t>Preprocessing : </a:t>
            </a:r>
            <a:r>
              <a:rPr lang="en-US" sz="3139">
                <a:solidFill>
                  <a:srgbClr val="E9F4FF"/>
                </a:solidFill>
                <a:latin typeface="Neue Montreal"/>
                <a:ea typeface="Neue Montreal"/>
                <a:cs typeface="Neue Montreal"/>
                <a:sym typeface="Neue Montreal"/>
              </a:rPr>
              <a:t>Resize ke 512px, Normalisasi [0,1], Batch dimensioning</a:t>
            </a:r>
          </a:p>
          <a:p>
            <a:pPr algn="l" marL="677782" indent="-338891" lvl="1">
              <a:lnSpc>
                <a:spcPts val="4395"/>
              </a:lnSpc>
              <a:buFont typeface="Arial"/>
              <a:buChar char="•"/>
            </a:pPr>
            <a:r>
              <a:rPr lang="en-US" b="true" sz="3139">
                <a:solidFill>
                  <a:srgbClr val="E9F4FF"/>
                </a:solidFill>
                <a:latin typeface="Neue Montreal Bold"/>
                <a:ea typeface="Neue Montreal Bold"/>
                <a:cs typeface="Neue Montreal Bold"/>
                <a:sym typeface="Neue Montreal Bold"/>
              </a:rPr>
              <a:t>Pembangunan Model VGG19 : </a:t>
            </a:r>
            <a:r>
              <a:rPr lang="en-US" sz="3139">
                <a:solidFill>
                  <a:srgbClr val="E9F4FF"/>
                </a:solidFill>
                <a:latin typeface="Neue Montreal"/>
                <a:ea typeface="Neue Montreal"/>
                <a:cs typeface="Neue Montreal"/>
                <a:sym typeface="Neue Montreal"/>
              </a:rPr>
              <a:t>Tanpa top layer, ekstraksi fitur intermediate</a:t>
            </a:r>
          </a:p>
          <a:p>
            <a:pPr algn="l" marL="677782" indent="-338891" lvl="1">
              <a:lnSpc>
                <a:spcPts val="4395"/>
              </a:lnSpc>
              <a:buFont typeface="Arial"/>
              <a:buChar char="•"/>
            </a:pPr>
            <a:r>
              <a:rPr lang="en-US" b="true" sz="3139">
                <a:solidFill>
                  <a:srgbClr val="E9F4FF"/>
                </a:solidFill>
                <a:latin typeface="Neue Montreal Bold"/>
                <a:ea typeface="Neue Montreal Bold"/>
                <a:cs typeface="Neue Montreal Bold"/>
                <a:sym typeface="Neue Montreal Bold"/>
              </a:rPr>
              <a:t>Proses Optimasi : </a:t>
            </a:r>
            <a:r>
              <a:rPr lang="en-US" sz="3139">
                <a:solidFill>
                  <a:srgbClr val="E9F4FF"/>
                </a:solidFill>
                <a:latin typeface="Neue Montreal"/>
                <a:ea typeface="Neue Montreal"/>
                <a:cs typeface="Neue Montreal"/>
                <a:sym typeface="Neue Montreal"/>
              </a:rPr>
              <a:t>Hitung Content Loss &amp; Style Loss, Adam Optimizer (LR: 0.02)</a:t>
            </a:r>
          </a:p>
          <a:p>
            <a:pPr algn="l" marL="677782" indent="-338891" lvl="1">
              <a:lnSpc>
                <a:spcPts val="4395"/>
              </a:lnSpc>
              <a:buFont typeface="Arial"/>
              <a:buChar char="•"/>
            </a:pPr>
            <a:r>
              <a:rPr lang="en-US" b="true" sz="3139">
                <a:solidFill>
                  <a:srgbClr val="E9F4FF"/>
                </a:solidFill>
                <a:latin typeface="Neue Montreal Bold"/>
                <a:ea typeface="Neue Montreal Bold"/>
                <a:cs typeface="Neue Montreal Bold"/>
                <a:sym typeface="Neue Montreal Bold"/>
              </a:rPr>
              <a:t>Deployment : </a:t>
            </a:r>
            <a:r>
              <a:rPr lang="en-US" sz="3139">
                <a:solidFill>
                  <a:srgbClr val="E9F4FF"/>
                </a:solidFill>
                <a:latin typeface="Neue Montreal"/>
                <a:ea typeface="Neue Montreal"/>
                <a:cs typeface="Neue Montreal"/>
                <a:sym typeface="Neue Montreal"/>
              </a:rPr>
              <a:t> Integrasi dengan Streamlit + Cloudflare Tunnel</a:t>
            </a:r>
          </a:p>
        </p:txBody>
      </p:sp>
      <p:sp>
        <p:nvSpPr>
          <p:cNvPr name="TextBox 11" id="11"/>
          <p:cNvSpPr txBox="true"/>
          <p:nvPr/>
        </p:nvSpPr>
        <p:spPr>
          <a:xfrm rot="0">
            <a:off x="8609633" y="2117353"/>
            <a:ext cx="3762821" cy="622935"/>
          </a:xfrm>
          <a:prstGeom prst="rect">
            <a:avLst/>
          </a:prstGeom>
        </p:spPr>
        <p:txBody>
          <a:bodyPr anchor="t" rtlCol="false" tIns="0" lIns="0" bIns="0" rIns="0">
            <a:spAutoFit/>
          </a:bodyPr>
          <a:lstStyle/>
          <a:p>
            <a:pPr algn="l">
              <a:lnSpc>
                <a:spcPts val="5040"/>
              </a:lnSpc>
              <a:spcBef>
                <a:spcPct val="0"/>
              </a:spcBef>
            </a:pPr>
            <a:r>
              <a:rPr lang="en-US" b="true" sz="3600">
                <a:solidFill>
                  <a:srgbClr val="FFFFFF"/>
                </a:solidFill>
                <a:latin typeface="Neue Montreal Bold"/>
                <a:ea typeface="Neue Montreal Bold"/>
                <a:cs typeface="Neue Montreal Bold"/>
                <a:sym typeface="Neue Montreal Bold"/>
              </a:rPr>
              <a:t>System Flowchart</a:t>
            </a:r>
          </a:p>
        </p:txBody>
      </p:sp>
      <p:sp>
        <p:nvSpPr>
          <p:cNvPr name="TextBox 12" id="12"/>
          <p:cNvSpPr txBox="true"/>
          <p:nvPr/>
        </p:nvSpPr>
        <p:spPr>
          <a:xfrm rot="0">
            <a:off x="0" y="1885955"/>
            <a:ext cx="8351090" cy="2777847"/>
          </a:xfrm>
          <a:prstGeom prst="rect">
            <a:avLst/>
          </a:prstGeom>
        </p:spPr>
        <p:txBody>
          <a:bodyPr anchor="t" rtlCol="false" tIns="0" lIns="0" bIns="0" rIns="0">
            <a:spAutoFit/>
          </a:bodyPr>
          <a:lstStyle/>
          <a:p>
            <a:pPr algn="ctr">
              <a:lnSpc>
                <a:spcPts val="9496"/>
              </a:lnSpc>
            </a:pPr>
            <a:r>
              <a:rPr lang="en-US" sz="11724">
                <a:solidFill>
                  <a:srgbClr val="4CAFFF"/>
                </a:solidFill>
                <a:latin typeface="Cheddar"/>
                <a:ea typeface="Cheddar"/>
                <a:cs typeface="Cheddar"/>
                <a:sym typeface="Cheddar"/>
              </a:rPr>
              <a:t>ALUR PENGERJAAN</a:t>
            </a:r>
          </a:p>
        </p:txBody>
      </p:sp>
      <p:sp>
        <p:nvSpPr>
          <p:cNvPr name="Freeform 13" id="13"/>
          <p:cNvSpPr/>
          <p:nvPr/>
        </p:nvSpPr>
        <p:spPr>
          <a:xfrm flipH="false" flipV="false" rot="0">
            <a:off x="1028700" y="717353"/>
            <a:ext cx="584394" cy="561019"/>
          </a:xfrm>
          <a:custGeom>
            <a:avLst/>
            <a:gdLst/>
            <a:ahLst/>
            <a:cxnLst/>
            <a:rect r="r" b="b" t="t" l="l"/>
            <a:pathLst>
              <a:path h="561019" w="584394">
                <a:moveTo>
                  <a:pt x="0" y="0"/>
                </a:moveTo>
                <a:lnTo>
                  <a:pt x="584394" y="0"/>
                </a:lnTo>
                <a:lnTo>
                  <a:pt x="584394" y="561019"/>
                </a:lnTo>
                <a:lnTo>
                  <a:pt x="0" y="5610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765600" y="797075"/>
            <a:ext cx="3059473" cy="481297"/>
          </a:xfrm>
          <a:prstGeom prst="rect">
            <a:avLst/>
          </a:prstGeom>
        </p:spPr>
        <p:txBody>
          <a:bodyPr anchor="t" rtlCol="false" tIns="0" lIns="0" bIns="0" rIns="0">
            <a:spAutoFit/>
          </a:bodyPr>
          <a:lstStyle/>
          <a:p>
            <a:pPr algn="l">
              <a:lnSpc>
                <a:spcPts val="3919"/>
              </a:lnSpc>
              <a:spcBef>
                <a:spcPct val="0"/>
              </a:spcBef>
            </a:pPr>
            <a:r>
              <a:rPr lang="en-US" sz="2799">
                <a:solidFill>
                  <a:srgbClr val="E9F4FF"/>
                </a:solidFill>
                <a:latin typeface="Neue Montreal"/>
                <a:ea typeface="Neue Montreal"/>
                <a:cs typeface="Neue Montreal"/>
                <a:sym typeface="Neue Montreal"/>
              </a:rPr>
              <a:t>T</a:t>
            </a:r>
            <a:r>
              <a:rPr lang="en-US" sz="2799">
                <a:solidFill>
                  <a:srgbClr val="E9F4FF"/>
                </a:solidFill>
                <a:latin typeface="Neue Montreal"/>
                <a:ea typeface="Neue Montreal"/>
                <a:cs typeface="Neue Montreal"/>
                <a:sym typeface="Neue Montreal"/>
              </a:rPr>
              <a:t>hynk Unlimited</a:t>
            </a:r>
          </a:p>
        </p:txBody>
      </p:sp>
      <p:sp>
        <p:nvSpPr>
          <p:cNvPr name="TextBox 15" id="15"/>
          <p:cNvSpPr txBox="true"/>
          <p:nvPr/>
        </p:nvSpPr>
        <p:spPr>
          <a:xfrm rot="0">
            <a:off x="11746436"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Home</a:t>
            </a:r>
          </a:p>
        </p:txBody>
      </p:sp>
      <p:sp>
        <p:nvSpPr>
          <p:cNvPr name="TextBox 16" id="16"/>
          <p:cNvSpPr txBox="true"/>
          <p:nvPr/>
        </p:nvSpPr>
        <p:spPr>
          <a:xfrm rot="0">
            <a:off x="13430488"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About</a:t>
            </a:r>
          </a:p>
        </p:txBody>
      </p:sp>
      <p:sp>
        <p:nvSpPr>
          <p:cNvPr name="TextBox 17" id="17"/>
          <p:cNvSpPr txBox="true"/>
          <p:nvPr/>
        </p:nvSpPr>
        <p:spPr>
          <a:xfrm rot="0">
            <a:off x="15114539"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Contact</a:t>
            </a:r>
          </a:p>
        </p:txBody>
      </p:sp>
      <p:sp>
        <p:nvSpPr>
          <p:cNvPr name="AutoShape 18" id="18"/>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19" id="19"/>
          <p:cNvSpPr/>
          <p:nvPr/>
        </p:nvSpPr>
        <p:spPr>
          <a:xfrm>
            <a:off x="16957155" y="1066298"/>
            <a:ext cx="302145" cy="0"/>
          </a:xfrm>
          <a:prstGeom prst="line">
            <a:avLst/>
          </a:prstGeom>
          <a:ln cap="rnd" w="19050">
            <a:solidFill>
              <a:srgbClr val="FFFFFF"/>
            </a:solidFill>
            <a:prstDash val="solid"/>
            <a:headEnd type="none" len="sm" w="sm"/>
            <a:tailEnd type="none" len="sm" w="sm"/>
          </a:ln>
        </p:spPr>
      </p:sp>
      <p:sp>
        <p:nvSpPr>
          <p:cNvPr name="AutoShape 20" id="20"/>
          <p:cNvSpPr/>
          <p:nvPr/>
        </p:nvSpPr>
        <p:spPr>
          <a:xfrm>
            <a:off x="16957155" y="1172834"/>
            <a:ext cx="302145" cy="0"/>
          </a:xfrm>
          <a:prstGeom prst="line">
            <a:avLst/>
          </a:prstGeom>
          <a:ln cap="rnd" w="19050">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0">
            <a:off x="512298" y="5716661"/>
            <a:ext cx="4063365" cy="4114800"/>
          </a:xfrm>
          <a:custGeom>
            <a:avLst/>
            <a:gdLst/>
            <a:ahLst/>
            <a:cxnLst/>
            <a:rect r="r" b="b" t="t" l="l"/>
            <a:pathLst>
              <a:path h="4114800" w="4063365">
                <a:moveTo>
                  <a:pt x="0" y="4114800"/>
                </a:moveTo>
                <a:lnTo>
                  <a:pt x="4063365" y="4114800"/>
                </a:lnTo>
                <a:lnTo>
                  <a:pt x="4063365" y="0"/>
                </a:lnTo>
                <a:lnTo>
                  <a:pt x="0" y="0"/>
                </a:lnTo>
                <a:lnTo>
                  <a:pt x="0" y="411480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5201900" y="690565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819266" y="403321"/>
            <a:ext cx="4063365" cy="4114800"/>
          </a:xfrm>
          <a:custGeom>
            <a:avLst/>
            <a:gdLst/>
            <a:ahLst/>
            <a:cxnLst/>
            <a:rect r="r" b="b" t="t" l="l"/>
            <a:pathLst>
              <a:path h="4114800" w="4063365">
                <a:moveTo>
                  <a:pt x="4063365" y="0"/>
                </a:moveTo>
                <a:lnTo>
                  <a:pt x="0" y="0"/>
                </a:lnTo>
                <a:lnTo>
                  <a:pt x="0" y="4114800"/>
                </a:lnTo>
                <a:lnTo>
                  <a:pt x="4063365" y="4114800"/>
                </a:lnTo>
                <a:lnTo>
                  <a:pt x="4063365" y="0"/>
                </a:lnTo>
                <a:close/>
              </a:path>
            </a:pathLst>
          </a:custGeom>
          <a:blipFill>
            <a:blip r:embed="rId3">
              <a:alphaModFix amt="38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39882" y="742522"/>
            <a:ext cx="15408236" cy="8801955"/>
          </a:xfrm>
          <a:custGeom>
            <a:avLst/>
            <a:gdLst/>
            <a:ahLst/>
            <a:cxnLst/>
            <a:rect r="r" b="b" t="t" l="l"/>
            <a:pathLst>
              <a:path h="8801955" w="15408236">
                <a:moveTo>
                  <a:pt x="0" y="0"/>
                </a:moveTo>
                <a:lnTo>
                  <a:pt x="15408236" y="0"/>
                </a:lnTo>
                <a:lnTo>
                  <a:pt x="15408236" y="8801956"/>
                </a:lnTo>
                <a:lnTo>
                  <a:pt x="0" y="8801956"/>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717353"/>
            <a:ext cx="584394" cy="561019"/>
          </a:xfrm>
          <a:custGeom>
            <a:avLst/>
            <a:gdLst/>
            <a:ahLst/>
            <a:cxnLst/>
            <a:rect r="r" b="b" t="t" l="l"/>
            <a:pathLst>
              <a:path h="561019" w="584394">
                <a:moveTo>
                  <a:pt x="0" y="0"/>
                </a:moveTo>
                <a:lnTo>
                  <a:pt x="584394" y="0"/>
                </a:lnTo>
                <a:lnTo>
                  <a:pt x="584394" y="561019"/>
                </a:lnTo>
                <a:lnTo>
                  <a:pt x="0" y="561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5" id="5"/>
          <p:cNvSpPr/>
          <p:nvPr/>
        </p:nvSpPr>
        <p:spPr>
          <a:xfrm>
            <a:off x="16957155" y="1066298"/>
            <a:ext cx="302145" cy="0"/>
          </a:xfrm>
          <a:prstGeom prst="line">
            <a:avLst/>
          </a:prstGeom>
          <a:ln cap="rnd" w="19050">
            <a:solidFill>
              <a:srgbClr val="FFFFFF"/>
            </a:solidFill>
            <a:prstDash val="solid"/>
            <a:headEnd type="none" len="sm" w="sm"/>
            <a:tailEnd type="none" len="sm" w="sm"/>
          </a:ln>
        </p:spPr>
      </p:sp>
      <p:sp>
        <p:nvSpPr>
          <p:cNvPr name="AutoShape 6" id="6"/>
          <p:cNvSpPr/>
          <p:nvPr/>
        </p:nvSpPr>
        <p:spPr>
          <a:xfrm>
            <a:off x="16957155" y="1172834"/>
            <a:ext cx="302145" cy="0"/>
          </a:xfrm>
          <a:prstGeom prst="line">
            <a:avLst/>
          </a:prstGeom>
          <a:ln cap="rnd" w="19050">
            <a:solidFill>
              <a:srgbClr val="FFFFFF"/>
            </a:solidFill>
            <a:prstDash val="solid"/>
            <a:headEnd type="none" len="sm" w="sm"/>
            <a:tailEnd type="none" len="sm" w="sm"/>
          </a:ln>
        </p:spPr>
      </p:sp>
      <p:sp>
        <p:nvSpPr>
          <p:cNvPr name="TextBox 7" id="7"/>
          <p:cNvSpPr txBox="true"/>
          <p:nvPr/>
        </p:nvSpPr>
        <p:spPr>
          <a:xfrm rot="0">
            <a:off x="2917387" y="6047783"/>
            <a:ext cx="7308005" cy="3814344"/>
          </a:xfrm>
          <a:prstGeom prst="rect">
            <a:avLst/>
          </a:prstGeom>
        </p:spPr>
        <p:txBody>
          <a:bodyPr anchor="t" rtlCol="false" tIns="0" lIns="0" bIns="0" rIns="0">
            <a:spAutoFit/>
          </a:bodyPr>
          <a:lstStyle/>
          <a:p>
            <a:pPr algn="ctr">
              <a:lnSpc>
                <a:spcPts val="4382"/>
              </a:lnSpc>
            </a:pPr>
            <a:r>
              <a:rPr lang="en-US" sz="3130" b="true">
                <a:solidFill>
                  <a:srgbClr val="E9F4FF"/>
                </a:solidFill>
                <a:latin typeface="Neue Montreal Bold"/>
                <a:ea typeface="Neue Montreal Bold"/>
                <a:cs typeface="Neue Montreal Bold"/>
                <a:sym typeface="Neue Montreal Bold"/>
              </a:rPr>
              <a:t>Data Citra</a:t>
            </a:r>
          </a:p>
          <a:p>
            <a:pPr algn="l" marL="675888" indent="-337944" lvl="1">
              <a:lnSpc>
                <a:spcPts val="4382"/>
              </a:lnSpc>
              <a:buFont typeface="Arial"/>
              <a:buChar char="•"/>
            </a:pPr>
            <a:r>
              <a:rPr lang="en-US" sz="3130">
                <a:solidFill>
                  <a:srgbClr val="E9F4FF"/>
                </a:solidFill>
                <a:latin typeface="Neue Montreal"/>
                <a:ea typeface="Neue Montreal"/>
                <a:cs typeface="Neue Montreal"/>
                <a:sym typeface="Neue Montreal"/>
              </a:rPr>
              <a:t>8,400+ gambar lukisan</a:t>
            </a:r>
          </a:p>
          <a:p>
            <a:pPr algn="l" marL="675888" indent="-337944" lvl="1">
              <a:lnSpc>
                <a:spcPts val="4382"/>
              </a:lnSpc>
              <a:buFont typeface="Arial"/>
              <a:buChar char="•"/>
            </a:pPr>
            <a:r>
              <a:rPr lang="en-US" sz="3130">
                <a:solidFill>
                  <a:srgbClr val="E9F4FF"/>
                </a:solidFill>
                <a:latin typeface="Neue Montreal"/>
                <a:ea typeface="Neue Montreal"/>
                <a:cs typeface="Neue Montreal"/>
                <a:sym typeface="Neue Montreal"/>
              </a:rPr>
              <a:t>Struktur berbasis nama seniman</a:t>
            </a:r>
          </a:p>
          <a:p>
            <a:pPr algn="l" marL="675888" indent="-337944" lvl="1">
              <a:lnSpc>
                <a:spcPts val="4382"/>
              </a:lnSpc>
              <a:buFont typeface="Arial"/>
              <a:buChar char="•"/>
            </a:pPr>
            <a:r>
              <a:rPr lang="en-US" sz="3130">
                <a:solidFill>
                  <a:srgbClr val="E9F4FF"/>
                </a:solidFill>
                <a:latin typeface="Neue Montreal"/>
                <a:ea typeface="Neue Montreal"/>
                <a:cs typeface="Neue Montreal"/>
                <a:sym typeface="Neue Montreal"/>
              </a:rPr>
              <a:t>Tersedia dalam ukuran asli &amp; resized</a:t>
            </a:r>
          </a:p>
          <a:p>
            <a:pPr algn="l" marL="675888" indent="-337944" lvl="1">
              <a:lnSpc>
                <a:spcPts val="4382"/>
              </a:lnSpc>
              <a:buFont typeface="Arial"/>
              <a:buChar char="•"/>
            </a:pPr>
            <a:r>
              <a:rPr lang="en-US" sz="3130">
                <a:solidFill>
                  <a:srgbClr val="E9F4FF"/>
                </a:solidFill>
                <a:latin typeface="Neue Montreal"/>
                <a:ea typeface="Neue Montreal"/>
                <a:cs typeface="Neue Montreal"/>
                <a:sym typeface="Neue Montreal"/>
              </a:rPr>
              <a:t>Format: Vincent_van_Gogh, Leonardo_da_Vinci, dll</a:t>
            </a:r>
          </a:p>
          <a:p>
            <a:pPr algn="ctr">
              <a:lnSpc>
                <a:spcPts val="4382"/>
              </a:lnSpc>
            </a:pPr>
          </a:p>
        </p:txBody>
      </p:sp>
      <p:sp>
        <p:nvSpPr>
          <p:cNvPr name="TextBox 8" id="8"/>
          <p:cNvSpPr txBox="true"/>
          <p:nvPr/>
        </p:nvSpPr>
        <p:spPr>
          <a:xfrm rot="0">
            <a:off x="778818" y="1574710"/>
            <a:ext cx="14183321" cy="1618308"/>
          </a:xfrm>
          <a:prstGeom prst="rect">
            <a:avLst/>
          </a:prstGeom>
        </p:spPr>
        <p:txBody>
          <a:bodyPr anchor="t" rtlCol="false" tIns="0" lIns="0" bIns="0" rIns="0">
            <a:spAutoFit/>
          </a:bodyPr>
          <a:lstStyle/>
          <a:p>
            <a:pPr algn="ctr" marL="0" indent="0" lvl="0">
              <a:lnSpc>
                <a:spcPts val="9705"/>
              </a:lnSpc>
              <a:spcBef>
                <a:spcPct val="0"/>
              </a:spcBef>
            </a:pPr>
            <a:r>
              <a:rPr lang="en-US" sz="11982" strike="noStrike" u="none">
                <a:solidFill>
                  <a:srgbClr val="4CAFFF"/>
                </a:solidFill>
                <a:latin typeface="Cheddar"/>
                <a:ea typeface="Cheddar"/>
                <a:cs typeface="Cheddar"/>
                <a:sym typeface="Cheddar"/>
              </a:rPr>
              <a:t>DATASET YANG </a:t>
            </a:r>
            <a:r>
              <a:rPr lang="en-US" sz="11982" strike="noStrike" u="none">
                <a:solidFill>
                  <a:srgbClr val="4CAFFF"/>
                </a:solidFill>
                <a:latin typeface="Cheddar"/>
                <a:ea typeface="Cheddar"/>
                <a:cs typeface="Cheddar"/>
                <a:sym typeface="Cheddar"/>
              </a:rPr>
              <a:t>DIGUNAKAN</a:t>
            </a:r>
          </a:p>
        </p:txBody>
      </p:sp>
      <p:sp>
        <p:nvSpPr>
          <p:cNvPr name="Freeform 9" id="9"/>
          <p:cNvSpPr/>
          <p:nvPr/>
        </p:nvSpPr>
        <p:spPr>
          <a:xfrm flipH="false" flipV="false" rot="-890095">
            <a:off x="-2622380" y="5069380"/>
            <a:ext cx="6274728" cy="6544697"/>
          </a:xfrm>
          <a:custGeom>
            <a:avLst/>
            <a:gdLst/>
            <a:ahLst/>
            <a:cxnLst/>
            <a:rect r="r" b="b" t="t" l="l"/>
            <a:pathLst>
              <a:path h="6544697" w="6274728">
                <a:moveTo>
                  <a:pt x="0" y="0"/>
                </a:moveTo>
                <a:lnTo>
                  <a:pt x="6274728" y="0"/>
                </a:lnTo>
                <a:lnTo>
                  <a:pt x="6274728" y="6544696"/>
                </a:lnTo>
                <a:lnTo>
                  <a:pt x="0" y="6544696"/>
                </a:lnTo>
                <a:lnTo>
                  <a:pt x="0" y="0"/>
                </a:lnTo>
                <a:close/>
              </a:path>
            </a:pathLst>
          </a:custGeom>
          <a:blipFill>
            <a:blip r:embed="rId5"/>
            <a:stretch>
              <a:fillRect l="0" t="0" r="0" b="0"/>
            </a:stretch>
          </a:blipFill>
        </p:spPr>
      </p:sp>
      <p:sp>
        <p:nvSpPr>
          <p:cNvPr name="TextBox 10" id="10"/>
          <p:cNvSpPr txBox="true"/>
          <p:nvPr/>
        </p:nvSpPr>
        <p:spPr>
          <a:xfrm rot="0">
            <a:off x="1765600" y="797075"/>
            <a:ext cx="3059473" cy="481297"/>
          </a:xfrm>
          <a:prstGeom prst="rect">
            <a:avLst/>
          </a:prstGeom>
        </p:spPr>
        <p:txBody>
          <a:bodyPr anchor="t" rtlCol="false" tIns="0" lIns="0" bIns="0" rIns="0">
            <a:spAutoFit/>
          </a:bodyPr>
          <a:lstStyle/>
          <a:p>
            <a:pPr algn="l">
              <a:lnSpc>
                <a:spcPts val="3919"/>
              </a:lnSpc>
              <a:spcBef>
                <a:spcPct val="0"/>
              </a:spcBef>
            </a:pPr>
            <a:r>
              <a:rPr lang="en-US" sz="2799">
                <a:solidFill>
                  <a:srgbClr val="E9F4FF"/>
                </a:solidFill>
                <a:latin typeface="Neue Montreal"/>
                <a:ea typeface="Neue Montreal"/>
                <a:cs typeface="Neue Montreal"/>
                <a:sym typeface="Neue Montreal"/>
              </a:rPr>
              <a:t>T</a:t>
            </a:r>
            <a:r>
              <a:rPr lang="en-US" sz="2799">
                <a:solidFill>
                  <a:srgbClr val="E9F4FF"/>
                </a:solidFill>
                <a:latin typeface="Neue Montreal"/>
                <a:ea typeface="Neue Montreal"/>
                <a:cs typeface="Neue Montreal"/>
                <a:sym typeface="Neue Montreal"/>
              </a:rPr>
              <a:t>hynk Unlimited</a:t>
            </a:r>
          </a:p>
        </p:txBody>
      </p:sp>
      <p:sp>
        <p:nvSpPr>
          <p:cNvPr name="TextBox 11" id="11"/>
          <p:cNvSpPr txBox="true"/>
          <p:nvPr/>
        </p:nvSpPr>
        <p:spPr>
          <a:xfrm rot="0">
            <a:off x="11746436"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Home</a:t>
            </a:r>
          </a:p>
        </p:txBody>
      </p:sp>
      <p:sp>
        <p:nvSpPr>
          <p:cNvPr name="TextBox 12" id="12"/>
          <p:cNvSpPr txBox="true"/>
          <p:nvPr/>
        </p:nvSpPr>
        <p:spPr>
          <a:xfrm rot="0">
            <a:off x="13430488"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About</a:t>
            </a:r>
          </a:p>
        </p:txBody>
      </p:sp>
      <p:sp>
        <p:nvSpPr>
          <p:cNvPr name="TextBox 13" id="13"/>
          <p:cNvSpPr txBox="true"/>
          <p:nvPr/>
        </p:nvSpPr>
        <p:spPr>
          <a:xfrm rot="0">
            <a:off x="15114539"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Contact</a:t>
            </a:r>
          </a:p>
        </p:txBody>
      </p:sp>
      <p:sp>
        <p:nvSpPr>
          <p:cNvPr name="Freeform 14" id="14"/>
          <p:cNvSpPr/>
          <p:nvPr/>
        </p:nvSpPr>
        <p:spPr>
          <a:xfrm flipH="false" flipV="false" rot="0">
            <a:off x="10269051" y="5781083"/>
            <a:ext cx="6990249" cy="5828120"/>
          </a:xfrm>
          <a:custGeom>
            <a:avLst/>
            <a:gdLst/>
            <a:ahLst/>
            <a:cxnLst/>
            <a:rect r="r" b="b" t="t" l="l"/>
            <a:pathLst>
              <a:path h="5828120" w="6990249">
                <a:moveTo>
                  <a:pt x="0" y="0"/>
                </a:moveTo>
                <a:lnTo>
                  <a:pt x="6990249" y="0"/>
                </a:lnTo>
                <a:lnTo>
                  <a:pt x="6990249" y="5828120"/>
                </a:lnTo>
                <a:lnTo>
                  <a:pt x="0" y="58281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0353168" y="5914433"/>
            <a:ext cx="6603987" cy="3947694"/>
          </a:xfrm>
          <a:prstGeom prst="rect">
            <a:avLst/>
          </a:prstGeom>
        </p:spPr>
        <p:txBody>
          <a:bodyPr anchor="t" rtlCol="false" tIns="0" lIns="0" bIns="0" rIns="0">
            <a:spAutoFit/>
          </a:bodyPr>
          <a:lstStyle/>
          <a:p>
            <a:pPr algn="ctr">
              <a:lnSpc>
                <a:spcPts val="3960"/>
              </a:lnSpc>
            </a:pPr>
            <a:r>
              <a:rPr lang="en-US" sz="2828" b="true">
                <a:solidFill>
                  <a:srgbClr val="E9F4FF"/>
                </a:solidFill>
                <a:latin typeface="Neue Montreal Bold"/>
                <a:ea typeface="Neue Montreal Bold"/>
                <a:cs typeface="Neue Montreal Bold"/>
                <a:sym typeface="Neue Montreal Bold"/>
              </a:rPr>
              <a:t>Metadata</a:t>
            </a:r>
          </a:p>
          <a:p>
            <a:pPr algn="l" marL="610776" indent="-305388" lvl="1">
              <a:lnSpc>
                <a:spcPts val="3960"/>
              </a:lnSpc>
              <a:buFont typeface="Arial"/>
              <a:buChar char="•"/>
            </a:pPr>
            <a:r>
              <a:rPr lang="en-US" sz="2828">
                <a:solidFill>
                  <a:srgbClr val="E9F4FF"/>
                </a:solidFill>
                <a:latin typeface="Neue Montreal"/>
                <a:ea typeface="Neue Montreal"/>
                <a:cs typeface="Neue Montreal"/>
                <a:sym typeface="Neue Montreal"/>
              </a:rPr>
              <a:t>ID &amp;</a:t>
            </a:r>
            <a:r>
              <a:rPr lang="en-US" sz="2828">
                <a:solidFill>
                  <a:srgbClr val="E9F4FF"/>
                </a:solidFill>
                <a:latin typeface="Neue Montreal"/>
                <a:ea typeface="Neue Montreal"/>
                <a:cs typeface="Neue Montreal"/>
                <a:sym typeface="Neue Montreal"/>
              </a:rPr>
              <a:t> Nama seniman</a:t>
            </a:r>
          </a:p>
          <a:p>
            <a:pPr algn="l" marL="610776" indent="-305388" lvl="1">
              <a:lnSpc>
                <a:spcPts val="3960"/>
              </a:lnSpc>
              <a:buFont typeface="Arial"/>
              <a:buChar char="•"/>
            </a:pPr>
            <a:r>
              <a:rPr lang="en-US" sz="2828">
                <a:solidFill>
                  <a:srgbClr val="E9F4FF"/>
                </a:solidFill>
                <a:latin typeface="Neue Montreal"/>
                <a:ea typeface="Neue Montreal"/>
                <a:cs typeface="Neue Montreal"/>
                <a:sym typeface="Neue Montreal"/>
              </a:rPr>
              <a:t>Tah</a:t>
            </a:r>
            <a:r>
              <a:rPr lang="en-US" sz="2828">
                <a:solidFill>
                  <a:srgbClr val="E9F4FF"/>
                </a:solidFill>
                <a:latin typeface="Neue Montreal"/>
                <a:ea typeface="Neue Montreal"/>
                <a:cs typeface="Neue Montreal"/>
                <a:sym typeface="Neue Montreal"/>
              </a:rPr>
              <a:t>un kelahiran/kematian</a:t>
            </a:r>
          </a:p>
          <a:p>
            <a:pPr algn="l" marL="610776" indent="-305388" lvl="1">
              <a:lnSpc>
                <a:spcPts val="3960"/>
              </a:lnSpc>
              <a:buFont typeface="Arial"/>
              <a:buChar char="•"/>
            </a:pPr>
            <a:r>
              <a:rPr lang="en-US" sz="2828">
                <a:solidFill>
                  <a:srgbClr val="E9F4FF"/>
                </a:solidFill>
                <a:latin typeface="Neue Montreal"/>
                <a:ea typeface="Neue Montreal"/>
                <a:cs typeface="Neue Montreal"/>
                <a:sym typeface="Neue Montreal"/>
              </a:rPr>
              <a:t>Genre seni (Impressionism, Renaissance, dll)</a:t>
            </a:r>
          </a:p>
          <a:p>
            <a:pPr algn="l" marL="610776" indent="-305388" lvl="1">
              <a:lnSpc>
                <a:spcPts val="3960"/>
              </a:lnSpc>
              <a:buFont typeface="Arial"/>
              <a:buChar char="•"/>
            </a:pPr>
            <a:r>
              <a:rPr lang="en-US" sz="2828">
                <a:solidFill>
                  <a:srgbClr val="E9F4FF"/>
                </a:solidFill>
                <a:latin typeface="Neue Montreal"/>
                <a:ea typeface="Neue Montreal"/>
                <a:cs typeface="Neue Montreal"/>
                <a:sym typeface="Neue Montreal"/>
              </a:rPr>
              <a:t>Kebangsaan &amp; biografi</a:t>
            </a:r>
          </a:p>
          <a:p>
            <a:pPr algn="l" marL="610776" indent="-305388" lvl="1">
              <a:lnSpc>
                <a:spcPts val="3960"/>
              </a:lnSpc>
              <a:buFont typeface="Arial"/>
              <a:buChar char="•"/>
            </a:pPr>
            <a:r>
              <a:rPr lang="en-US" sz="2828">
                <a:solidFill>
                  <a:srgbClr val="E9F4FF"/>
                </a:solidFill>
                <a:latin typeface="Neue Montreal"/>
                <a:ea typeface="Neue Montreal"/>
                <a:cs typeface="Neue Montreal"/>
                <a:sym typeface="Neue Montreal"/>
              </a:rPr>
              <a:t>Jumlah lukisan dalam dataset</a:t>
            </a:r>
          </a:p>
          <a:p>
            <a:pPr algn="ctr">
              <a:lnSpc>
                <a:spcPts val="3960"/>
              </a:lnSpc>
            </a:pPr>
          </a:p>
        </p:txBody>
      </p:sp>
      <p:sp>
        <p:nvSpPr>
          <p:cNvPr name="Freeform 16" id="16"/>
          <p:cNvSpPr/>
          <p:nvPr/>
        </p:nvSpPr>
        <p:spPr>
          <a:xfrm flipH="false" flipV="false" rot="0">
            <a:off x="2917387" y="5781083"/>
            <a:ext cx="6990249" cy="5828120"/>
          </a:xfrm>
          <a:custGeom>
            <a:avLst/>
            <a:gdLst/>
            <a:ahLst/>
            <a:cxnLst/>
            <a:rect r="r" b="b" t="t" l="l"/>
            <a:pathLst>
              <a:path h="5828120" w="6990249">
                <a:moveTo>
                  <a:pt x="0" y="0"/>
                </a:moveTo>
                <a:lnTo>
                  <a:pt x="6990249" y="0"/>
                </a:lnTo>
                <a:lnTo>
                  <a:pt x="6990249" y="5828120"/>
                </a:lnTo>
                <a:lnTo>
                  <a:pt x="0" y="58281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4040965" y="4191266"/>
            <a:ext cx="11733342" cy="1048768"/>
          </a:xfrm>
          <a:prstGeom prst="rect">
            <a:avLst/>
          </a:prstGeom>
        </p:spPr>
        <p:txBody>
          <a:bodyPr anchor="t" rtlCol="false" tIns="0" lIns="0" bIns="0" rIns="0">
            <a:spAutoFit/>
          </a:bodyPr>
          <a:lstStyle/>
          <a:p>
            <a:pPr algn="ctr" marL="0" indent="0" lvl="0">
              <a:lnSpc>
                <a:spcPts val="6309"/>
              </a:lnSpc>
              <a:spcBef>
                <a:spcPct val="0"/>
              </a:spcBef>
            </a:pPr>
            <a:r>
              <a:rPr lang="en-US" sz="7789">
                <a:solidFill>
                  <a:srgbClr val="4CAFFF"/>
                </a:solidFill>
                <a:latin typeface="Cheddar"/>
                <a:ea typeface="Cheddar"/>
                <a:cs typeface="Cheddar"/>
                <a:sym typeface="Cheddar"/>
              </a:rPr>
              <a:t>BES</a:t>
            </a:r>
            <a:r>
              <a:rPr lang="en-US" sz="7789" strike="noStrike" u="none">
                <a:solidFill>
                  <a:srgbClr val="4CAFFF"/>
                </a:solidFill>
                <a:latin typeface="Cheddar"/>
                <a:ea typeface="Cheddar"/>
                <a:cs typeface="Cheddar"/>
                <a:sym typeface="Cheddar"/>
              </a:rPr>
              <a:t>T</a:t>
            </a:r>
            <a:r>
              <a:rPr lang="en-US" sz="7789" strike="noStrike" u="none">
                <a:solidFill>
                  <a:srgbClr val="4CAFFF"/>
                </a:solidFill>
                <a:latin typeface="Cheddar"/>
                <a:ea typeface="Cheddar"/>
                <a:cs typeface="Cheddar"/>
                <a:sym typeface="Cheddar"/>
              </a:rPr>
              <a:t> ARTWORK</a:t>
            </a:r>
            <a:r>
              <a:rPr lang="en-US" sz="7789" strike="noStrike" u="none">
                <a:solidFill>
                  <a:srgbClr val="4CAFFF"/>
                </a:solidFill>
                <a:latin typeface="Cheddar"/>
                <a:ea typeface="Cheddar"/>
                <a:cs typeface="Cheddar"/>
                <a:sym typeface="Cheddar"/>
              </a:rPr>
              <a:t>S</a:t>
            </a:r>
            <a:r>
              <a:rPr lang="en-US" sz="7789" strike="noStrike" u="none">
                <a:solidFill>
                  <a:srgbClr val="4CAFFF"/>
                </a:solidFill>
                <a:latin typeface="Cheddar"/>
                <a:ea typeface="Cheddar"/>
                <a:cs typeface="Cheddar"/>
                <a:sym typeface="Cheddar"/>
              </a:rPr>
              <a:t> OF</a:t>
            </a:r>
            <a:r>
              <a:rPr lang="en-US" sz="7789" strike="noStrike" u="none">
                <a:solidFill>
                  <a:srgbClr val="4CAFFF"/>
                </a:solidFill>
                <a:latin typeface="Cheddar"/>
                <a:ea typeface="Cheddar"/>
                <a:cs typeface="Cheddar"/>
                <a:sym typeface="Cheddar"/>
              </a:rPr>
              <a:t> </a:t>
            </a:r>
            <a:r>
              <a:rPr lang="en-US" sz="7789" strike="noStrike" u="none">
                <a:solidFill>
                  <a:srgbClr val="4CAFFF"/>
                </a:solidFill>
                <a:latin typeface="Cheddar"/>
                <a:ea typeface="Cheddar"/>
                <a:cs typeface="Cheddar"/>
                <a:sym typeface="Cheddar"/>
              </a:rPr>
              <a:t>ALL</a:t>
            </a:r>
            <a:r>
              <a:rPr lang="en-US" sz="7789" strike="noStrike" u="none">
                <a:solidFill>
                  <a:srgbClr val="4CAFFF"/>
                </a:solidFill>
                <a:latin typeface="Cheddar"/>
                <a:ea typeface="Cheddar"/>
                <a:cs typeface="Cheddar"/>
                <a:sym typeface="Cheddar"/>
              </a:rPr>
              <a:t> </a:t>
            </a:r>
            <a:r>
              <a:rPr lang="en-US" sz="7789" strike="noStrike" u="none">
                <a:solidFill>
                  <a:srgbClr val="4CAFFF"/>
                </a:solidFill>
                <a:latin typeface="Cheddar"/>
                <a:ea typeface="Cheddar"/>
                <a:cs typeface="Cheddar"/>
                <a:sym typeface="Cheddar"/>
              </a:rPr>
              <a:t>T</a:t>
            </a:r>
            <a:r>
              <a:rPr lang="en-US" sz="7789" strike="noStrike" u="none">
                <a:solidFill>
                  <a:srgbClr val="4CAFFF"/>
                </a:solidFill>
                <a:latin typeface="Cheddar"/>
                <a:ea typeface="Cheddar"/>
                <a:cs typeface="Cheddar"/>
                <a:sym typeface="Cheddar"/>
              </a:rPr>
              <a: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4" id="4"/>
          <p:cNvSpPr/>
          <p:nvPr/>
        </p:nvSpPr>
        <p:spPr>
          <a:xfrm>
            <a:off x="16957155" y="1066298"/>
            <a:ext cx="302145" cy="0"/>
          </a:xfrm>
          <a:prstGeom prst="line">
            <a:avLst/>
          </a:prstGeom>
          <a:ln cap="rnd" w="19050">
            <a:solidFill>
              <a:srgbClr val="FFFFFF"/>
            </a:solidFill>
            <a:prstDash val="solid"/>
            <a:headEnd type="none" len="sm" w="sm"/>
            <a:tailEnd type="none" len="sm" w="sm"/>
          </a:ln>
        </p:spPr>
      </p:sp>
      <p:grpSp>
        <p:nvGrpSpPr>
          <p:cNvPr name="Group 5" id="5"/>
          <p:cNvGrpSpPr/>
          <p:nvPr/>
        </p:nvGrpSpPr>
        <p:grpSpPr>
          <a:xfrm rot="0">
            <a:off x="516551" y="6142281"/>
            <a:ext cx="2140049" cy="2147219"/>
            <a:chOff x="0" y="0"/>
            <a:chExt cx="898375" cy="901385"/>
          </a:xfrm>
        </p:grpSpPr>
        <p:sp>
          <p:nvSpPr>
            <p:cNvPr name="Freeform 6" id="6"/>
            <p:cNvSpPr/>
            <p:nvPr/>
          </p:nvSpPr>
          <p:spPr>
            <a:xfrm flipH="false" flipV="false" rot="0">
              <a:off x="0" y="0"/>
              <a:ext cx="898375" cy="901385"/>
            </a:xfrm>
            <a:custGeom>
              <a:avLst/>
              <a:gdLst/>
              <a:ahLst/>
              <a:cxnLst/>
              <a:rect r="r" b="b" t="t" l="l"/>
              <a:pathLst>
                <a:path h="901385" w="898375">
                  <a:moveTo>
                    <a:pt x="449187" y="0"/>
                  </a:moveTo>
                  <a:cubicBezTo>
                    <a:pt x="201108" y="0"/>
                    <a:pt x="0" y="201782"/>
                    <a:pt x="0" y="450692"/>
                  </a:cubicBezTo>
                  <a:cubicBezTo>
                    <a:pt x="0" y="699603"/>
                    <a:pt x="201108" y="901385"/>
                    <a:pt x="449187" y="901385"/>
                  </a:cubicBezTo>
                  <a:cubicBezTo>
                    <a:pt x="697266" y="901385"/>
                    <a:pt x="898375" y="699603"/>
                    <a:pt x="898375" y="450692"/>
                  </a:cubicBezTo>
                  <a:cubicBezTo>
                    <a:pt x="898375" y="201782"/>
                    <a:pt x="697266" y="0"/>
                    <a:pt x="449187" y="0"/>
                  </a:cubicBezTo>
                  <a:close/>
                </a:path>
              </a:pathLst>
            </a:custGeom>
            <a:blipFill>
              <a:blip r:embed="rId3"/>
              <a:stretch>
                <a:fillRect l="-55610" t="-8231" r="-53773" b="-9153"/>
              </a:stretch>
            </a:blipFill>
          </p:spPr>
        </p:sp>
      </p:grpSp>
      <p:sp>
        <p:nvSpPr>
          <p:cNvPr name="Freeform 7" id="7"/>
          <p:cNvSpPr/>
          <p:nvPr/>
        </p:nvSpPr>
        <p:spPr>
          <a:xfrm flipH="false" flipV="false" rot="0">
            <a:off x="-2286836" y="5916503"/>
            <a:ext cx="4943436" cy="2714770"/>
          </a:xfrm>
          <a:custGeom>
            <a:avLst/>
            <a:gdLst/>
            <a:ahLst/>
            <a:cxnLst/>
            <a:rect r="r" b="b" t="t" l="l"/>
            <a:pathLst>
              <a:path h="2714770" w="4943436">
                <a:moveTo>
                  <a:pt x="0" y="0"/>
                </a:moveTo>
                <a:lnTo>
                  <a:pt x="4943436" y="0"/>
                </a:lnTo>
                <a:lnTo>
                  <a:pt x="4943436" y="2714770"/>
                </a:lnTo>
                <a:lnTo>
                  <a:pt x="0" y="2714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425580">
            <a:off x="109199" y="7915696"/>
            <a:ext cx="2783790" cy="2000849"/>
          </a:xfrm>
          <a:custGeom>
            <a:avLst/>
            <a:gdLst/>
            <a:ahLst/>
            <a:cxnLst/>
            <a:rect r="r" b="b" t="t" l="l"/>
            <a:pathLst>
              <a:path h="2000849" w="2783790">
                <a:moveTo>
                  <a:pt x="0" y="0"/>
                </a:moveTo>
                <a:lnTo>
                  <a:pt x="2783790" y="0"/>
                </a:lnTo>
                <a:lnTo>
                  <a:pt x="2783790" y="2000849"/>
                </a:lnTo>
                <a:lnTo>
                  <a:pt x="0" y="2000849"/>
                </a:lnTo>
                <a:lnTo>
                  <a:pt x="0" y="0"/>
                </a:lnTo>
                <a:close/>
              </a:path>
            </a:pathLst>
          </a:custGeom>
          <a:blipFill>
            <a:blip r:embed="rId6"/>
            <a:stretch>
              <a:fillRect l="0" t="0" r="0" b="0"/>
            </a:stretch>
          </a:blipFill>
        </p:spPr>
      </p:sp>
      <p:sp>
        <p:nvSpPr>
          <p:cNvPr name="TextBox 9" id="9"/>
          <p:cNvSpPr txBox="true"/>
          <p:nvPr/>
        </p:nvSpPr>
        <p:spPr>
          <a:xfrm rot="0">
            <a:off x="4588038" y="727892"/>
            <a:ext cx="10295145" cy="1400938"/>
          </a:xfrm>
          <a:prstGeom prst="rect">
            <a:avLst/>
          </a:prstGeom>
        </p:spPr>
        <p:txBody>
          <a:bodyPr anchor="t" rtlCol="false" tIns="0" lIns="0" bIns="0" rIns="0">
            <a:spAutoFit/>
          </a:bodyPr>
          <a:lstStyle/>
          <a:p>
            <a:pPr algn="ctr" marL="0" indent="0" lvl="0">
              <a:lnSpc>
                <a:spcPts val="8424"/>
              </a:lnSpc>
              <a:spcBef>
                <a:spcPct val="0"/>
              </a:spcBef>
            </a:pPr>
            <a:r>
              <a:rPr lang="en-US" sz="10400">
                <a:solidFill>
                  <a:srgbClr val="4CAFFF"/>
                </a:solidFill>
                <a:latin typeface="Cheddar"/>
                <a:ea typeface="Cheddar"/>
                <a:cs typeface="Cheddar"/>
                <a:sym typeface="Cheddar"/>
              </a:rPr>
              <a:t>HASIL PENGUJIAN</a:t>
            </a:r>
          </a:p>
        </p:txBody>
      </p:sp>
      <p:sp>
        <p:nvSpPr>
          <p:cNvPr name="Freeform 10" id="10"/>
          <p:cNvSpPr/>
          <p:nvPr/>
        </p:nvSpPr>
        <p:spPr>
          <a:xfrm flipH="false" flipV="false" rot="0">
            <a:off x="17259300" y="1718546"/>
            <a:ext cx="639574" cy="7674888"/>
          </a:xfrm>
          <a:custGeom>
            <a:avLst/>
            <a:gdLst/>
            <a:ahLst/>
            <a:cxnLst/>
            <a:rect r="r" b="b" t="t" l="l"/>
            <a:pathLst>
              <a:path h="7674888" w="639574">
                <a:moveTo>
                  <a:pt x="0" y="0"/>
                </a:moveTo>
                <a:lnTo>
                  <a:pt x="639574" y="0"/>
                </a:lnTo>
                <a:lnTo>
                  <a:pt x="639574" y="7674888"/>
                </a:lnTo>
                <a:lnTo>
                  <a:pt x="0" y="76748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7495410" y="2062155"/>
            <a:ext cx="4480402"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Sk</a:t>
            </a:r>
            <a:r>
              <a:rPr lang="en-US" sz="3399">
                <a:solidFill>
                  <a:srgbClr val="FFFFFF"/>
                </a:solidFill>
                <a:latin typeface="Canva Sans"/>
                <a:ea typeface="Canva Sans"/>
                <a:cs typeface="Canva Sans"/>
                <a:sym typeface="Canva Sans"/>
              </a:rPr>
              <a:t>enario &amp; Spesifikasi</a:t>
            </a:r>
          </a:p>
        </p:txBody>
      </p:sp>
      <p:grpSp>
        <p:nvGrpSpPr>
          <p:cNvPr name="Group 12" id="12"/>
          <p:cNvGrpSpPr/>
          <p:nvPr/>
        </p:nvGrpSpPr>
        <p:grpSpPr>
          <a:xfrm rot="0">
            <a:off x="7586614" y="3250106"/>
            <a:ext cx="3114771" cy="2596229"/>
            <a:chOff x="0" y="0"/>
            <a:chExt cx="4153028" cy="3461639"/>
          </a:xfrm>
        </p:grpSpPr>
        <p:sp>
          <p:nvSpPr>
            <p:cNvPr name="Freeform 13" id="13"/>
            <p:cNvSpPr/>
            <p:nvPr/>
          </p:nvSpPr>
          <p:spPr>
            <a:xfrm flipH="false" flipV="false" rot="0">
              <a:off x="0" y="0"/>
              <a:ext cx="4153028" cy="3461639"/>
            </a:xfrm>
            <a:custGeom>
              <a:avLst/>
              <a:gdLst/>
              <a:ahLst/>
              <a:cxnLst/>
              <a:rect r="r" b="b" t="t" l="l"/>
              <a:pathLst>
                <a:path h="3461639" w="4153028">
                  <a:moveTo>
                    <a:pt x="0" y="0"/>
                  </a:moveTo>
                  <a:lnTo>
                    <a:pt x="4153028" y="0"/>
                  </a:lnTo>
                  <a:lnTo>
                    <a:pt x="4153028" y="3461639"/>
                  </a:lnTo>
                  <a:lnTo>
                    <a:pt x="0" y="3461639"/>
                  </a:lnTo>
                  <a:lnTo>
                    <a:pt x="0" y="0"/>
                  </a:lnTo>
                  <a:close/>
                </a:path>
              </a:pathLst>
            </a:custGeom>
            <a:blipFill>
              <a:blip r:embed="rId9">
                <a:extLst>
                  <a:ext uri="{96DAC541-7B7A-43D3-8B79-37D633B846F1}">
                    <asvg:svgBlip xmlns:asvg="http://schemas.microsoft.com/office/drawing/2016/SVG/main" r:embed="rId10"/>
                  </a:ext>
                </a:extLst>
              </a:blip>
              <a:stretch>
                <a:fillRect l="0" t="-13" r="0" b="-13"/>
              </a:stretch>
            </a:blipFill>
          </p:spPr>
        </p:sp>
        <p:sp>
          <p:nvSpPr>
            <p:cNvPr name="TextBox 14" id="14"/>
            <p:cNvSpPr txBox="true"/>
            <p:nvPr/>
          </p:nvSpPr>
          <p:spPr>
            <a:xfrm rot="0">
              <a:off x="0" y="196192"/>
              <a:ext cx="4153028" cy="2103807"/>
            </a:xfrm>
            <a:prstGeom prst="rect">
              <a:avLst/>
            </a:prstGeom>
          </p:spPr>
          <p:txBody>
            <a:bodyPr anchor="t" rtlCol="false" tIns="0" lIns="0" bIns="0" rIns="0">
              <a:spAutoFit/>
            </a:bodyPr>
            <a:lstStyle/>
            <a:p>
              <a:pPr algn="ctr">
                <a:lnSpc>
                  <a:spcPts val="3200"/>
                </a:lnSpc>
              </a:pPr>
              <a:r>
                <a:rPr lang="en-US" sz="2285" b="true">
                  <a:solidFill>
                    <a:srgbClr val="E9F4FF"/>
                  </a:solidFill>
                  <a:latin typeface="Neue Montreal Bold"/>
                  <a:ea typeface="Neue Montreal Bold"/>
                  <a:cs typeface="Neue Montreal Bold"/>
                  <a:sym typeface="Neue Montreal Bold"/>
                </a:rPr>
                <a:t>📸 Input</a:t>
              </a:r>
            </a:p>
            <a:p>
              <a:pPr algn="ctr">
                <a:lnSpc>
                  <a:spcPts val="3200"/>
                </a:lnSpc>
              </a:pPr>
              <a:r>
                <a:rPr lang="en-US" sz="2285">
                  <a:solidFill>
                    <a:srgbClr val="E9F4FF"/>
                  </a:solidFill>
                  <a:latin typeface="Neue Montreal"/>
                  <a:ea typeface="Neue Montreal"/>
                  <a:cs typeface="Neue Montreal"/>
                  <a:sym typeface="Neue Montreal"/>
                </a:rPr>
                <a:t>F</a:t>
              </a:r>
              <a:r>
                <a:rPr lang="en-US" sz="2285">
                  <a:solidFill>
                    <a:srgbClr val="E9F4FF"/>
                  </a:solidFill>
                  <a:latin typeface="Neue Montreal"/>
                  <a:ea typeface="Neue Montreal"/>
                  <a:cs typeface="Neue Montreal"/>
                  <a:sym typeface="Neue Montreal"/>
                </a:rPr>
                <a:t>oto Patung Garuda</a:t>
              </a:r>
            </a:p>
            <a:p>
              <a:pPr algn="ctr">
                <a:lnSpc>
                  <a:spcPts val="3200"/>
                </a:lnSpc>
              </a:pPr>
              <a:r>
                <a:rPr lang="en-US" sz="2285">
                  <a:solidFill>
                    <a:srgbClr val="E9F4FF"/>
                  </a:solidFill>
                  <a:latin typeface="Neue Montreal"/>
                  <a:ea typeface="Neue Montreal"/>
                  <a:cs typeface="Neue Montreal"/>
                  <a:sym typeface="Neue Montreal"/>
                </a:rPr>
                <a:t>960×1280 →</a:t>
              </a:r>
              <a:r>
                <a:rPr lang="en-US" sz="2285">
                  <a:solidFill>
                    <a:srgbClr val="E9F4FF"/>
                  </a:solidFill>
                  <a:latin typeface="Neue Montreal"/>
                  <a:ea typeface="Neue Montreal"/>
                  <a:cs typeface="Neue Montreal"/>
                  <a:sym typeface="Neue Montreal"/>
                </a:rPr>
                <a:t> 512px</a:t>
              </a:r>
            </a:p>
            <a:p>
              <a:pPr algn="ctr">
                <a:lnSpc>
                  <a:spcPts val="3200"/>
                </a:lnSpc>
              </a:pPr>
            </a:p>
          </p:txBody>
        </p:sp>
      </p:grpSp>
      <p:grpSp>
        <p:nvGrpSpPr>
          <p:cNvPr name="Group 15" id="15"/>
          <p:cNvGrpSpPr/>
          <p:nvPr/>
        </p:nvGrpSpPr>
        <p:grpSpPr>
          <a:xfrm rot="0">
            <a:off x="3005870" y="3250106"/>
            <a:ext cx="3114771" cy="2596229"/>
            <a:chOff x="0" y="0"/>
            <a:chExt cx="4153028" cy="3461639"/>
          </a:xfrm>
        </p:grpSpPr>
        <p:sp>
          <p:nvSpPr>
            <p:cNvPr name="Freeform 16" id="16"/>
            <p:cNvSpPr/>
            <p:nvPr/>
          </p:nvSpPr>
          <p:spPr>
            <a:xfrm flipH="false" flipV="false" rot="0">
              <a:off x="0" y="0"/>
              <a:ext cx="4153028" cy="3461639"/>
            </a:xfrm>
            <a:custGeom>
              <a:avLst/>
              <a:gdLst/>
              <a:ahLst/>
              <a:cxnLst/>
              <a:rect r="r" b="b" t="t" l="l"/>
              <a:pathLst>
                <a:path h="3461639" w="4153028">
                  <a:moveTo>
                    <a:pt x="0" y="0"/>
                  </a:moveTo>
                  <a:lnTo>
                    <a:pt x="4153028" y="0"/>
                  </a:lnTo>
                  <a:lnTo>
                    <a:pt x="4153028" y="3461639"/>
                  </a:lnTo>
                  <a:lnTo>
                    <a:pt x="0" y="3461639"/>
                  </a:lnTo>
                  <a:lnTo>
                    <a:pt x="0" y="0"/>
                  </a:lnTo>
                  <a:close/>
                </a:path>
              </a:pathLst>
            </a:custGeom>
            <a:blipFill>
              <a:blip r:embed="rId9">
                <a:extLst>
                  <a:ext uri="{96DAC541-7B7A-43D3-8B79-37D633B846F1}">
                    <asvg:svgBlip xmlns:asvg="http://schemas.microsoft.com/office/drawing/2016/SVG/main" r:embed="rId10"/>
                  </a:ext>
                </a:extLst>
              </a:blip>
              <a:stretch>
                <a:fillRect l="0" t="-13" r="0" b="-13"/>
              </a:stretch>
            </a:blipFill>
          </p:spPr>
        </p:sp>
        <p:sp>
          <p:nvSpPr>
            <p:cNvPr name="TextBox 17" id="17"/>
            <p:cNvSpPr txBox="true"/>
            <p:nvPr/>
          </p:nvSpPr>
          <p:spPr>
            <a:xfrm rot="0">
              <a:off x="0" y="196192"/>
              <a:ext cx="4153028" cy="2103807"/>
            </a:xfrm>
            <a:prstGeom prst="rect">
              <a:avLst/>
            </a:prstGeom>
          </p:spPr>
          <p:txBody>
            <a:bodyPr anchor="t" rtlCol="false" tIns="0" lIns="0" bIns="0" rIns="0">
              <a:spAutoFit/>
            </a:bodyPr>
            <a:lstStyle/>
            <a:p>
              <a:pPr algn="ctr">
                <a:lnSpc>
                  <a:spcPts val="3200"/>
                </a:lnSpc>
              </a:pPr>
              <a:r>
                <a:rPr lang="en-US" sz="2285" b="true">
                  <a:solidFill>
                    <a:srgbClr val="E9F4FF"/>
                  </a:solidFill>
                  <a:latin typeface="Neue Montreal Bold"/>
                  <a:ea typeface="Neue Montreal Bold"/>
                  <a:cs typeface="Neue Montreal Bold"/>
                  <a:sym typeface="Neue Montreal Bold"/>
                </a:rPr>
                <a:t>🖥️ Platform</a:t>
              </a:r>
            </a:p>
            <a:p>
              <a:pPr algn="ctr">
                <a:lnSpc>
                  <a:spcPts val="3200"/>
                </a:lnSpc>
              </a:pPr>
              <a:r>
                <a:rPr lang="en-US" sz="2285">
                  <a:solidFill>
                    <a:srgbClr val="E9F4FF"/>
                  </a:solidFill>
                  <a:latin typeface="Neue Montreal"/>
                  <a:ea typeface="Neue Montreal"/>
                  <a:cs typeface="Neue Montreal"/>
                  <a:sym typeface="Neue Montreal"/>
                </a:rPr>
                <a:t>G</a:t>
              </a:r>
              <a:r>
                <a:rPr lang="en-US" sz="2285">
                  <a:solidFill>
                    <a:srgbClr val="E9F4FF"/>
                  </a:solidFill>
                  <a:latin typeface="Neue Montreal"/>
                  <a:ea typeface="Neue Montreal"/>
                  <a:cs typeface="Neue Montreal"/>
                  <a:sym typeface="Neue Montreal"/>
                </a:rPr>
                <a:t>oogle Colab</a:t>
              </a:r>
            </a:p>
            <a:p>
              <a:pPr algn="ctr">
                <a:lnSpc>
                  <a:spcPts val="3200"/>
                </a:lnSpc>
              </a:pPr>
              <a:r>
                <a:rPr lang="en-US" sz="2285">
                  <a:solidFill>
                    <a:srgbClr val="E9F4FF"/>
                  </a:solidFill>
                  <a:latin typeface="Neue Montreal"/>
                  <a:ea typeface="Neue Montreal"/>
                  <a:cs typeface="Neue Montreal"/>
                  <a:sym typeface="Neue Montreal"/>
                </a:rPr>
                <a:t>GPU</a:t>
              </a:r>
              <a:r>
                <a:rPr lang="en-US" sz="2285">
                  <a:solidFill>
                    <a:srgbClr val="E9F4FF"/>
                  </a:solidFill>
                  <a:latin typeface="Neue Montreal"/>
                  <a:ea typeface="Neue Montreal"/>
                  <a:cs typeface="Neue Montreal"/>
                  <a:sym typeface="Neue Montreal"/>
                </a:rPr>
                <a:t> T4</a:t>
              </a:r>
            </a:p>
            <a:p>
              <a:pPr algn="ctr">
                <a:lnSpc>
                  <a:spcPts val="3200"/>
                </a:lnSpc>
              </a:pPr>
            </a:p>
          </p:txBody>
        </p:sp>
      </p:grpSp>
      <p:grpSp>
        <p:nvGrpSpPr>
          <p:cNvPr name="Group 18" id="18"/>
          <p:cNvGrpSpPr/>
          <p:nvPr/>
        </p:nvGrpSpPr>
        <p:grpSpPr>
          <a:xfrm rot="0">
            <a:off x="12168236" y="3250106"/>
            <a:ext cx="3114771" cy="2596229"/>
            <a:chOff x="0" y="0"/>
            <a:chExt cx="4153028" cy="3461639"/>
          </a:xfrm>
        </p:grpSpPr>
        <p:sp>
          <p:nvSpPr>
            <p:cNvPr name="Freeform 19" id="19"/>
            <p:cNvSpPr/>
            <p:nvPr/>
          </p:nvSpPr>
          <p:spPr>
            <a:xfrm flipH="false" flipV="false" rot="0">
              <a:off x="0" y="0"/>
              <a:ext cx="4153028" cy="3461639"/>
            </a:xfrm>
            <a:custGeom>
              <a:avLst/>
              <a:gdLst/>
              <a:ahLst/>
              <a:cxnLst/>
              <a:rect r="r" b="b" t="t" l="l"/>
              <a:pathLst>
                <a:path h="3461639" w="4153028">
                  <a:moveTo>
                    <a:pt x="0" y="0"/>
                  </a:moveTo>
                  <a:lnTo>
                    <a:pt x="4153028" y="0"/>
                  </a:lnTo>
                  <a:lnTo>
                    <a:pt x="4153028" y="3461639"/>
                  </a:lnTo>
                  <a:lnTo>
                    <a:pt x="0" y="3461639"/>
                  </a:lnTo>
                  <a:lnTo>
                    <a:pt x="0" y="0"/>
                  </a:lnTo>
                  <a:close/>
                </a:path>
              </a:pathLst>
            </a:custGeom>
            <a:blipFill>
              <a:blip r:embed="rId9">
                <a:extLst>
                  <a:ext uri="{96DAC541-7B7A-43D3-8B79-37D633B846F1}">
                    <asvg:svgBlip xmlns:asvg="http://schemas.microsoft.com/office/drawing/2016/SVG/main" r:embed="rId10"/>
                  </a:ext>
                </a:extLst>
              </a:blip>
              <a:stretch>
                <a:fillRect l="0" t="-13" r="0" b="-13"/>
              </a:stretch>
            </a:blipFill>
          </p:spPr>
        </p:sp>
        <p:sp>
          <p:nvSpPr>
            <p:cNvPr name="TextBox 20" id="20"/>
            <p:cNvSpPr txBox="true"/>
            <p:nvPr/>
          </p:nvSpPr>
          <p:spPr>
            <a:xfrm rot="0">
              <a:off x="0" y="196192"/>
              <a:ext cx="4153028" cy="2103807"/>
            </a:xfrm>
            <a:prstGeom prst="rect">
              <a:avLst/>
            </a:prstGeom>
          </p:spPr>
          <p:txBody>
            <a:bodyPr anchor="t" rtlCol="false" tIns="0" lIns="0" bIns="0" rIns="0">
              <a:spAutoFit/>
            </a:bodyPr>
            <a:lstStyle/>
            <a:p>
              <a:pPr algn="ctr">
                <a:lnSpc>
                  <a:spcPts val="3200"/>
                </a:lnSpc>
              </a:pPr>
              <a:r>
                <a:rPr lang="en-US" sz="2285" b="true">
                  <a:solidFill>
                    <a:srgbClr val="E9F4FF"/>
                  </a:solidFill>
                  <a:latin typeface="Neue Montreal Bold"/>
                  <a:ea typeface="Neue Montreal Bold"/>
                  <a:cs typeface="Neue Montreal Bold"/>
                  <a:sym typeface="Neue Montreal Bold"/>
                </a:rPr>
                <a:t>🎨 Style</a:t>
              </a:r>
            </a:p>
            <a:p>
              <a:pPr algn="ctr">
                <a:lnSpc>
                  <a:spcPts val="3200"/>
                </a:lnSpc>
              </a:pPr>
              <a:r>
                <a:rPr lang="en-US" sz="2285">
                  <a:solidFill>
                    <a:srgbClr val="E9F4FF"/>
                  </a:solidFill>
                  <a:latin typeface="Neue Montreal"/>
                  <a:ea typeface="Neue Montreal"/>
                  <a:cs typeface="Neue Montreal"/>
                  <a:sym typeface="Neue Montreal"/>
                </a:rPr>
                <a:t>Self-P</a:t>
              </a:r>
              <a:r>
                <a:rPr lang="en-US" sz="2285">
                  <a:solidFill>
                    <a:srgbClr val="E9F4FF"/>
                  </a:solidFill>
                  <a:latin typeface="Neue Montreal"/>
                  <a:ea typeface="Neue Montreal"/>
                  <a:cs typeface="Neue Montreal"/>
                  <a:sym typeface="Neue Montreal"/>
                </a:rPr>
                <a:t>ortrait</a:t>
              </a:r>
            </a:p>
            <a:p>
              <a:pPr algn="ctr">
                <a:lnSpc>
                  <a:spcPts val="3200"/>
                </a:lnSpc>
              </a:pPr>
              <a:r>
                <a:rPr lang="en-US" sz="2285">
                  <a:solidFill>
                    <a:srgbClr val="E9F4FF"/>
                  </a:solidFill>
                  <a:latin typeface="Neue Montreal"/>
                  <a:ea typeface="Neue Montreal"/>
                  <a:cs typeface="Neue Montreal"/>
                  <a:sym typeface="Neue Montreal"/>
                </a:rPr>
                <a:t>Vincent van</a:t>
              </a:r>
              <a:r>
                <a:rPr lang="en-US" sz="2285">
                  <a:solidFill>
                    <a:srgbClr val="E9F4FF"/>
                  </a:solidFill>
                  <a:latin typeface="Neue Montreal"/>
                  <a:ea typeface="Neue Montreal"/>
                  <a:cs typeface="Neue Montreal"/>
                  <a:sym typeface="Neue Montreal"/>
                </a:rPr>
                <a:t> Gogh</a:t>
              </a:r>
            </a:p>
            <a:p>
              <a:pPr algn="ctr">
                <a:lnSpc>
                  <a:spcPts val="3200"/>
                </a:lnSpc>
              </a:pPr>
            </a:p>
          </p:txBody>
        </p:sp>
      </p:grpSp>
      <p:sp>
        <p:nvSpPr>
          <p:cNvPr name="TextBox 21" id="21"/>
          <p:cNvSpPr txBox="true"/>
          <p:nvPr/>
        </p:nvSpPr>
        <p:spPr>
          <a:xfrm rot="0">
            <a:off x="5699829" y="5973138"/>
            <a:ext cx="8295829" cy="3509059"/>
          </a:xfrm>
          <a:prstGeom prst="rect">
            <a:avLst/>
          </a:prstGeom>
        </p:spPr>
        <p:txBody>
          <a:bodyPr anchor="t" rtlCol="false" tIns="0" lIns="0" bIns="0" rIns="0">
            <a:spAutoFit/>
          </a:bodyPr>
          <a:lstStyle/>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Epoch: 5 epoch</a:t>
            </a:r>
          </a:p>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Steps per Epoch: 50 steps</a:t>
            </a:r>
          </a:p>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Total Steps: 250</a:t>
            </a:r>
          </a:p>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L</a:t>
            </a:r>
            <a:r>
              <a:rPr lang="en-US" sz="2848">
                <a:solidFill>
                  <a:srgbClr val="FFFFFF"/>
                </a:solidFill>
                <a:latin typeface="Canva Sans"/>
                <a:ea typeface="Canva Sans"/>
                <a:cs typeface="Canva Sans"/>
                <a:sym typeface="Canva Sans"/>
              </a:rPr>
              <a:t>earning Rate: 0.02</a:t>
            </a:r>
          </a:p>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Total Parameters: 20,024,384</a:t>
            </a:r>
          </a:p>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Trainable Parameters: 0 (bobot dibekukan)</a:t>
            </a:r>
          </a:p>
          <a:p>
            <a:pPr algn="l" marL="614902" indent="-307451" lvl="1">
              <a:lnSpc>
                <a:spcPts val="3987"/>
              </a:lnSpc>
              <a:buFont typeface="Arial"/>
              <a:buChar char="•"/>
            </a:pPr>
            <a:r>
              <a:rPr lang="en-US" sz="2848">
                <a:solidFill>
                  <a:srgbClr val="FFFFFF"/>
                </a:solidFill>
                <a:latin typeface="Canva Sans"/>
                <a:ea typeface="Canva Sans"/>
                <a:cs typeface="Canva Sans"/>
                <a:sym typeface="Canva Sans"/>
              </a:rPr>
              <a:t>Waktu Eksekusi: 18.9 detik (3.78 detik/epoch)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009575" y="1468872"/>
            <a:ext cx="12022235" cy="839789"/>
            <a:chOff x="0" y="0"/>
            <a:chExt cx="3166350" cy="221179"/>
          </a:xfrm>
        </p:grpSpPr>
        <p:sp>
          <p:nvSpPr>
            <p:cNvPr name="Freeform 4" id="4"/>
            <p:cNvSpPr/>
            <p:nvPr/>
          </p:nvSpPr>
          <p:spPr>
            <a:xfrm flipH="false" flipV="false" rot="0">
              <a:off x="0" y="0"/>
              <a:ext cx="3166350" cy="221179"/>
            </a:xfrm>
            <a:custGeom>
              <a:avLst/>
              <a:gdLst/>
              <a:ahLst/>
              <a:cxnLst/>
              <a:rect r="r" b="b" t="t" l="l"/>
              <a:pathLst>
                <a:path h="221179" w="3166350">
                  <a:moveTo>
                    <a:pt x="0" y="0"/>
                  </a:moveTo>
                  <a:lnTo>
                    <a:pt x="3166350" y="0"/>
                  </a:lnTo>
                  <a:lnTo>
                    <a:pt x="3166350" y="221179"/>
                  </a:lnTo>
                  <a:lnTo>
                    <a:pt x="0" y="221179"/>
                  </a:lnTo>
                  <a:close/>
                </a:path>
              </a:pathLst>
            </a:custGeom>
            <a:gradFill rotWithShape="true">
              <a:gsLst>
                <a:gs pos="0">
                  <a:srgbClr val="024E8C">
                    <a:alpha val="100000"/>
                  </a:srgbClr>
                </a:gs>
                <a:gs pos="50000">
                  <a:srgbClr val="4CAFFF">
                    <a:alpha val="100000"/>
                  </a:srgbClr>
                </a:gs>
                <a:gs pos="100000">
                  <a:srgbClr val="7DC5FF">
                    <a:alpha val="6000"/>
                  </a:srgbClr>
                </a:gs>
              </a:gsLst>
              <a:lin ang="0"/>
            </a:gradFill>
          </p:spPr>
        </p:sp>
        <p:sp>
          <p:nvSpPr>
            <p:cNvPr name="TextBox 5" id="5"/>
            <p:cNvSpPr txBox="true"/>
            <p:nvPr/>
          </p:nvSpPr>
          <p:spPr>
            <a:xfrm>
              <a:off x="0" y="-38100"/>
              <a:ext cx="3166350" cy="259279"/>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028700" y="717353"/>
            <a:ext cx="584394" cy="561019"/>
          </a:xfrm>
          <a:custGeom>
            <a:avLst/>
            <a:gdLst/>
            <a:ahLst/>
            <a:cxnLst/>
            <a:rect r="r" b="b" t="t" l="l"/>
            <a:pathLst>
              <a:path h="561019" w="584394">
                <a:moveTo>
                  <a:pt x="0" y="0"/>
                </a:moveTo>
                <a:lnTo>
                  <a:pt x="584394" y="0"/>
                </a:lnTo>
                <a:lnTo>
                  <a:pt x="584394" y="561019"/>
                </a:lnTo>
                <a:lnTo>
                  <a:pt x="0" y="561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8" id="8"/>
          <p:cNvSpPr/>
          <p:nvPr/>
        </p:nvSpPr>
        <p:spPr>
          <a:xfrm>
            <a:off x="16957155" y="1066298"/>
            <a:ext cx="302145" cy="0"/>
          </a:xfrm>
          <a:prstGeom prst="line">
            <a:avLst/>
          </a:prstGeom>
          <a:ln cap="rnd" w="19050">
            <a:solidFill>
              <a:srgbClr val="FFFFFF"/>
            </a:solidFill>
            <a:prstDash val="solid"/>
            <a:headEnd type="none" len="sm" w="sm"/>
            <a:tailEnd type="none" len="sm" w="sm"/>
          </a:ln>
        </p:spPr>
      </p:sp>
      <p:sp>
        <p:nvSpPr>
          <p:cNvPr name="AutoShape 9" id="9"/>
          <p:cNvSpPr/>
          <p:nvPr/>
        </p:nvSpPr>
        <p:spPr>
          <a:xfrm>
            <a:off x="16957155" y="1172834"/>
            <a:ext cx="302145" cy="0"/>
          </a:xfrm>
          <a:prstGeom prst="line">
            <a:avLst/>
          </a:prstGeom>
          <a:ln cap="rnd" w="19050">
            <a:solidFill>
              <a:srgbClr val="FFFFFF"/>
            </a:solidFill>
            <a:prstDash val="solid"/>
            <a:headEnd type="none" len="sm" w="sm"/>
            <a:tailEnd type="none" len="sm" w="sm"/>
          </a:ln>
        </p:spPr>
      </p:sp>
      <p:sp>
        <p:nvSpPr>
          <p:cNvPr name="Freeform 10" id="10"/>
          <p:cNvSpPr/>
          <p:nvPr/>
        </p:nvSpPr>
        <p:spPr>
          <a:xfrm flipH="false" flipV="false" rot="0">
            <a:off x="7015834" y="2594411"/>
            <a:ext cx="10895655" cy="6183284"/>
          </a:xfrm>
          <a:custGeom>
            <a:avLst/>
            <a:gdLst/>
            <a:ahLst/>
            <a:cxnLst/>
            <a:rect r="r" b="b" t="t" l="l"/>
            <a:pathLst>
              <a:path h="6183284" w="10895655">
                <a:moveTo>
                  <a:pt x="0" y="0"/>
                </a:moveTo>
                <a:lnTo>
                  <a:pt x="10895655" y="0"/>
                </a:lnTo>
                <a:lnTo>
                  <a:pt x="10895655" y="6183285"/>
                </a:lnTo>
                <a:lnTo>
                  <a:pt x="0" y="6183285"/>
                </a:lnTo>
                <a:lnTo>
                  <a:pt x="0" y="0"/>
                </a:lnTo>
                <a:close/>
              </a:path>
            </a:pathLst>
          </a:custGeom>
          <a:blipFill>
            <a:blip r:embed="rId5"/>
            <a:stretch>
              <a:fillRect l="0" t="0" r="0" b="0"/>
            </a:stretch>
          </a:blipFill>
        </p:spPr>
      </p:sp>
      <p:sp>
        <p:nvSpPr>
          <p:cNvPr name="TextBox 11" id="11"/>
          <p:cNvSpPr txBox="true"/>
          <p:nvPr/>
        </p:nvSpPr>
        <p:spPr>
          <a:xfrm rot="0">
            <a:off x="547886" y="3207722"/>
            <a:ext cx="5827174" cy="2314441"/>
          </a:xfrm>
          <a:prstGeom prst="rect">
            <a:avLst/>
          </a:prstGeom>
        </p:spPr>
        <p:txBody>
          <a:bodyPr anchor="t" rtlCol="false" tIns="0" lIns="0" bIns="0" rIns="0">
            <a:spAutoFit/>
          </a:bodyPr>
          <a:lstStyle/>
          <a:p>
            <a:pPr algn="l">
              <a:lnSpc>
                <a:spcPts val="3682"/>
              </a:lnSpc>
            </a:pPr>
            <a:r>
              <a:rPr lang="en-US" sz="2630" b="true">
                <a:solidFill>
                  <a:srgbClr val="E9F4FF"/>
                </a:solidFill>
                <a:latin typeface="Neue Montreal Bold"/>
                <a:ea typeface="Neue Montreal Bold"/>
                <a:cs typeface="Neue Montreal Bold"/>
                <a:sym typeface="Neue Montreal Bold"/>
              </a:rPr>
              <a:t>Fa</a:t>
            </a:r>
            <a:r>
              <a:rPr lang="en-US" b="true" sz="2630">
                <a:solidFill>
                  <a:srgbClr val="E9F4FF"/>
                </a:solidFill>
                <a:latin typeface="Neue Montreal Bold"/>
                <a:ea typeface="Neue Montreal Bold"/>
                <a:cs typeface="Neue Montreal Bold"/>
                <a:sym typeface="Neue Montreal Bold"/>
              </a:rPr>
              <a:t>s</a:t>
            </a:r>
            <a:r>
              <a:rPr lang="en-US" b="true" sz="2630">
                <a:solidFill>
                  <a:srgbClr val="E9F4FF"/>
                </a:solidFill>
                <a:latin typeface="Neue Montreal Bold"/>
                <a:ea typeface="Neue Montreal Bold"/>
                <a:cs typeface="Neue Montreal Bold"/>
                <a:sym typeface="Neue Montreal Bold"/>
              </a:rPr>
              <a:t>e 1: Step 0-50</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Loss turun drastis: 7.4×10⁷ → 1.0×10⁷</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Distribusi warna &amp; tekstur global berubah agresif</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Adam Optimizer bekerja efektif di awal</a:t>
            </a:r>
          </a:p>
        </p:txBody>
      </p:sp>
      <p:sp>
        <p:nvSpPr>
          <p:cNvPr name="TextBox 12" id="12"/>
          <p:cNvSpPr txBox="true"/>
          <p:nvPr/>
        </p:nvSpPr>
        <p:spPr>
          <a:xfrm rot="0">
            <a:off x="7389509" y="1539199"/>
            <a:ext cx="4597747" cy="622935"/>
          </a:xfrm>
          <a:prstGeom prst="rect">
            <a:avLst/>
          </a:prstGeom>
        </p:spPr>
        <p:txBody>
          <a:bodyPr anchor="t" rtlCol="false" tIns="0" lIns="0" bIns="0" rIns="0">
            <a:spAutoFit/>
          </a:bodyPr>
          <a:lstStyle/>
          <a:p>
            <a:pPr algn="l">
              <a:lnSpc>
                <a:spcPts val="5040"/>
              </a:lnSpc>
              <a:spcBef>
                <a:spcPct val="0"/>
              </a:spcBef>
            </a:pPr>
            <a:r>
              <a:rPr lang="en-US" b="true" sz="3600">
                <a:solidFill>
                  <a:srgbClr val="FFFFFF"/>
                </a:solidFill>
                <a:latin typeface="Neue Montreal Bold"/>
                <a:ea typeface="Neue Montreal Bold"/>
                <a:cs typeface="Neue Montreal Bold"/>
                <a:sym typeface="Neue Montreal Bold"/>
              </a:rPr>
              <a:t>Analisis Loss Function</a:t>
            </a:r>
          </a:p>
        </p:txBody>
      </p:sp>
      <p:sp>
        <p:nvSpPr>
          <p:cNvPr name="TextBox 13" id="13"/>
          <p:cNvSpPr txBox="true"/>
          <p:nvPr/>
        </p:nvSpPr>
        <p:spPr>
          <a:xfrm rot="0">
            <a:off x="1765600" y="797075"/>
            <a:ext cx="3059473" cy="481297"/>
          </a:xfrm>
          <a:prstGeom prst="rect">
            <a:avLst/>
          </a:prstGeom>
        </p:spPr>
        <p:txBody>
          <a:bodyPr anchor="t" rtlCol="false" tIns="0" lIns="0" bIns="0" rIns="0">
            <a:spAutoFit/>
          </a:bodyPr>
          <a:lstStyle/>
          <a:p>
            <a:pPr algn="l">
              <a:lnSpc>
                <a:spcPts val="3919"/>
              </a:lnSpc>
              <a:spcBef>
                <a:spcPct val="0"/>
              </a:spcBef>
            </a:pPr>
            <a:r>
              <a:rPr lang="en-US" sz="2799">
                <a:solidFill>
                  <a:srgbClr val="E9F4FF"/>
                </a:solidFill>
                <a:latin typeface="Neue Montreal"/>
                <a:ea typeface="Neue Montreal"/>
                <a:cs typeface="Neue Montreal"/>
                <a:sym typeface="Neue Montreal"/>
              </a:rPr>
              <a:t>T</a:t>
            </a:r>
            <a:r>
              <a:rPr lang="en-US" sz="2799">
                <a:solidFill>
                  <a:srgbClr val="E9F4FF"/>
                </a:solidFill>
                <a:latin typeface="Neue Montreal"/>
                <a:ea typeface="Neue Montreal"/>
                <a:cs typeface="Neue Montreal"/>
                <a:sym typeface="Neue Montreal"/>
              </a:rPr>
              <a:t>hynk Unlimited</a:t>
            </a:r>
          </a:p>
        </p:txBody>
      </p:sp>
      <p:sp>
        <p:nvSpPr>
          <p:cNvPr name="TextBox 14" id="14"/>
          <p:cNvSpPr txBox="true"/>
          <p:nvPr/>
        </p:nvSpPr>
        <p:spPr>
          <a:xfrm rot="0">
            <a:off x="11746436"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Home</a:t>
            </a:r>
          </a:p>
        </p:txBody>
      </p:sp>
      <p:sp>
        <p:nvSpPr>
          <p:cNvPr name="TextBox 15" id="15"/>
          <p:cNvSpPr txBox="true"/>
          <p:nvPr/>
        </p:nvSpPr>
        <p:spPr>
          <a:xfrm rot="0">
            <a:off x="13430488"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About</a:t>
            </a:r>
          </a:p>
        </p:txBody>
      </p:sp>
      <p:sp>
        <p:nvSpPr>
          <p:cNvPr name="TextBox 16" id="16"/>
          <p:cNvSpPr txBox="true"/>
          <p:nvPr/>
        </p:nvSpPr>
        <p:spPr>
          <a:xfrm rot="0">
            <a:off x="15114539"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Contact</a:t>
            </a:r>
          </a:p>
        </p:txBody>
      </p:sp>
      <p:sp>
        <p:nvSpPr>
          <p:cNvPr name="TextBox 17" id="17"/>
          <p:cNvSpPr txBox="true"/>
          <p:nvPr/>
        </p:nvSpPr>
        <p:spPr>
          <a:xfrm rot="0">
            <a:off x="547886" y="5819678"/>
            <a:ext cx="6082769" cy="2314441"/>
          </a:xfrm>
          <a:prstGeom prst="rect">
            <a:avLst/>
          </a:prstGeom>
        </p:spPr>
        <p:txBody>
          <a:bodyPr anchor="t" rtlCol="false" tIns="0" lIns="0" bIns="0" rIns="0">
            <a:spAutoFit/>
          </a:bodyPr>
          <a:lstStyle/>
          <a:p>
            <a:pPr algn="l">
              <a:lnSpc>
                <a:spcPts val="3682"/>
              </a:lnSpc>
            </a:pPr>
            <a:r>
              <a:rPr lang="en-US" sz="2630" b="true">
                <a:solidFill>
                  <a:srgbClr val="E9F4FF"/>
                </a:solidFill>
                <a:latin typeface="Neue Montreal Bold"/>
                <a:ea typeface="Neue Montreal Bold"/>
                <a:cs typeface="Neue Montreal Bold"/>
                <a:sym typeface="Neue Montreal Bold"/>
              </a:rPr>
              <a:t>Fa</a:t>
            </a:r>
            <a:r>
              <a:rPr lang="en-US" b="true" sz="2630">
                <a:solidFill>
                  <a:srgbClr val="E9F4FF"/>
                </a:solidFill>
                <a:latin typeface="Neue Montreal Bold"/>
                <a:ea typeface="Neue Montreal Bold"/>
                <a:cs typeface="Neue Montreal Bold"/>
                <a:sym typeface="Neue Montreal Bold"/>
              </a:rPr>
              <a:t>s</a:t>
            </a:r>
            <a:r>
              <a:rPr lang="en-US" b="true" sz="2630">
                <a:solidFill>
                  <a:srgbClr val="E9F4FF"/>
                </a:solidFill>
                <a:latin typeface="Neue Montreal Bold"/>
                <a:ea typeface="Neue Montreal Bold"/>
                <a:cs typeface="Neue Montreal Bold"/>
                <a:sym typeface="Neue Montreal Bold"/>
              </a:rPr>
              <a:t>e 2: Step 50-250</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K</a:t>
            </a:r>
            <a:r>
              <a:rPr lang="en-US" sz="2630">
                <a:solidFill>
                  <a:srgbClr val="E9F4FF"/>
                </a:solidFill>
                <a:latin typeface="Neue Montreal"/>
                <a:ea typeface="Neue Montreal"/>
                <a:cs typeface="Neue Montreal"/>
                <a:sym typeface="Neue Montreal"/>
              </a:rPr>
              <a:t>urva melandai (asymptotic)</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Loss akhir: 4.5×10⁶</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Fokus pada fine-tuning texture</a:t>
            </a:r>
          </a:p>
          <a:p>
            <a:pPr algn="l" marL="567877" indent="-283939" lvl="1">
              <a:lnSpc>
                <a:spcPts val="3682"/>
              </a:lnSpc>
              <a:buFont typeface="Arial"/>
              <a:buChar char="•"/>
            </a:pPr>
            <a:r>
              <a:rPr lang="en-US" sz="2630">
                <a:solidFill>
                  <a:srgbClr val="E9F4FF"/>
                </a:solidFill>
                <a:latin typeface="Neue Montreal"/>
                <a:ea typeface="Neue Montreal"/>
                <a:cs typeface="Neue Montreal"/>
                <a:sym typeface="Neue Montreal"/>
              </a:rPr>
              <a:t>Learning rate 0.02 optimal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815227"/>
            <a:ext cx="11026733" cy="839789"/>
            <a:chOff x="0" y="0"/>
            <a:chExt cx="2904160" cy="221179"/>
          </a:xfrm>
        </p:grpSpPr>
        <p:sp>
          <p:nvSpPr>
            <p:cNvPr name="Freeform 4" id="4"/>
            <p:cNvSpPr/>
            <p:nvPr/>
          </p:nvSpPr>
          <p:spPr>
            <a:xfrm flipH="false" flipV="false" rot="0">
              <a:off x="0" y="0"/>
              <a:ext cx="2904160" cy="221179"/>
            </a:xfrm>
            <a:custGeom>
              <a:avLst/>
              <a:gdLst/>
              <a:ahLst/>
              <a:cxnLst/>
              <a:rect r="r" b="b" t="t" l="l"/>
              <a:pathLst>
                <a:path h="221179" w="2904160">
                  <a:moveTo>
                    <a:pt x="0" y="0"/>
                  </a:moveTo>
                  <a:lnTo>
                    <a:pt x="2904160" y="0"/>
                  </a:lnTo>
                  <a:lnTo>
                    <a:pt x="2904160" y="221179"/>
                  </a:lnTo>
                  <a:lnTo>
                    <a:pt x="0" y="221179"/>
                  </a:lnTo>
                  <a:close/>
                </a:path>
              </a:pathLst>
            </a:custGeom>
            <a:gradFill rotWithShape="true">
              <a:gsLst>
                <a:gs pos="0">
                  <a:srgbClr val="024E8C">
                    <a:alpha val="100000"/>
                  </a:srgbClr>
                </a:gs>
                <a:gs pos="50000">
                  <a:srgbClr val="4CAFFF">
                    <a:alpha val="100000"/>
                  </a:srgbClr>
                </a:gs>
                <a:gs pos="100000">
                  <a:srgbClr val="7DC5FF">
                    <a:alpha val="6000"/>
                  </a:srgbClr>
                </a:gs>
              </a:gsLst>
              <a:lin ang="0"/>
            </a:gradFill>
          </p:spPr>
        </p:sp>
        <p:sp>
          <p:nvSpPr>
            <p:cNvPr name="TextBox 5" id="5"/>
            <p:cNvSpPr txBox="true"/>
            <p:nvPr/>
          </p:nvSpPr>
          <p:spPr>
            <a:xfrm>
              <a:off x="0" y="-38100"/>
              <a:ext cx="2904160" cy="259279"/>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1028700" y="717353"/>
            <a:ext cx="584394" cy="561019"/>
          </a:xfrm>
          <a:custGeom>
            <a:avLst/>
            <a:gdLst/>
            <a:ahLst/>
            <a:cxnLst/>
            <a:rect r="r" b="b" t="t" l="l"/>
            <a:pathLst>
              <a:path h="561019" w="584394">
                <a:moveTo>
                  <a:pt x="0" y="0"/>
                </a:moveTo>
                <a:lnTo>
                  <a:pt x="584394" y="0"/>
                </a:lnTo>
                <a:lnTo>
                  <a:pt x="584394" y="561019"/>
                </a:lnTo>
                <a:lnTo>
                  <a:pt x="0" y="5610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8" id="8"/>
          <p:cNvSpPr/>
          <p:nvPr/>
        </p:nvSpPr>
        <p:spPr>
          <a:xfrm>
            <a:off x="16957155" y="1066298"/>
            <a:ext cx="302145" cy="0"/>
          </a:xfrm>
          <a:prstGeom prst="line">
            <a:avLst/>
          </a:prstGeom>
          <a:ln cap="rnd" w="19050">
            <a:solidFill>
              <a:srgbClr val="FFFFFF"/>
            </a:solidFill>
            <a:prstDash val="solid"/>
            <a:headEnd type="none" len="sm" w="sm"/>
            <a:tailEnd type="none" len="sm" w="sm"/>
          </a:ln>
        </p:spPr>
      </p:sp>
      <p:sp>
        <p:nvSpPr>
          <p:cNvPr name="AutoShape 9" id="9"/>
          <p:cNvSpPr/>
          <p:nvPr/>
        </p:nvSpPr>
        <p:spPr>
          <a:xfrm>
            <a:off x="16957155" y="1172834"/>
            <a:ext cx="302145" cy="0"/>
          </a:xfrm>
          <a:prstGeom prst="line">
            <a:avLst/>
          </a:prstGeom>
          <a:ln cap="rnd" w="19050">
            <a:solidFill>
              <a:srgbClr val="FFFFFF"/>
            </a:solidFill>
            <a:prstDash val="solid"/>
            <a:headEnd type="none" len="sm" w="sm"/>
            <a:tailEnd type="none" len="sm" w="sm"/>
          </a:ln>
        </p:spPr>
      </p:sp>
      <p:sp>
        <p:nvSpPr>
          <p:cNvPr name="Freeform 10" id="10"/>
          <p:cNvSpPr/>
          <p:nvPr/>
        </p:nvSpPr>
        <p:spPr>
          <a:xfrm flipH="false" flipV="false" rot="0">
            <a:off x="1081530" y="2810283"/>
            <a:ext cx="10973903" cy="4326602"/>
          </a:xfrm>
          <a:custGeom>
            <a:avLst/>
            <a:gdLst/>
            <a:ahLst/>
            <a:cxnLst/>
            <a:rect r="r" b="b" t="t" l="l"/>
            <a:pathLst>
              <a:path h="4326602" w="10973903">
                <a:moveTo>
                  <a:pt x="0" y="0"/>
                </a:moveTo>
                <a:lnTo>
                  <a:pt x="10973903" y="0"/>
                </a:lnTo>
                <a:lnTo>
                  <a:pt x="10973903" y="4326601"/>
                </a:lnTo>
                <a:lnTo>
                  <a:pt x="0" y="4326601"/>
                </a:lnTo>
                <a:lnTo>
                  <a:pt x="0" y="0"/>
                </a:lnTo>
                <a:close/>
              </a:path>
            </a:pathLst>
          </a:custGeom>
          <a:blipFill>
            <a:blip r:embed="rId5"/>
            <a:stretch>
              <a:fillRect l="-1939" t="-814" r="-1043" b="-2035"/>
            </a:stretch>
          </a:blipFill>
        </p:spPr>
      </p:sp>
      <p:sp>
        <p:nvSpPr>
          <p:cNvPr name="TextBox 11" id="11"/>
          <p:cNvSpPr txBox="true"/>
          <p:nvPr/>
        </p:nvSpPr>
        <p:spPr>
          <a:xfrm rot="0">
            <a:off x="1081530" y="7241659"/>
            <a:ext cx="16584123" cy="3069635"/>
          </a:xfrm>
          <a:prstGeom prst="rect">
            <a:avLst/>
          </a:prstGeom>
        </p:spPr>
        <p:txBody>
          <a:bodyPr anchor="t" rtlCol="false" tIns="0" lIns="0" bIns="0" rIns="0">
            <a:spAutoFit/>
          </a:bodyPr>
          <a:lstStyle/>
          <a:p>
            <a:pPr algn="l">
              <a:lnSpc>
                <a:spcPts val="4057"/>
              </a:lnSpc>
              <a:spcBef>
                <a:spcPct val="0"/>
              </a:spcBef>
            </a:pPr>
            <a:r>
              <a:rPr lang="en-US" b="true" sz="2898">
                <a:solidFill>
                  <a:srgbClr val="E9F4FF"/>
                </a:solidFill>
                <a:latin typeface="Neue Montreal Bold"/>
                <a:ea typeface="Neue Montreal Bold"/>
                <a:cs typeface="Neue Montreal Bold"/>
                <a:sym typeface="Neue Montreal Bold"/>
              </a:rPr>
              <a:t>Karakter</a:t>
            </a:r>
            <a:r>
              <a:rPr lang="en-US" b="true" sz="2898" strike="noStrike" u="none">
                <a:solidFill>
                  <a:srgbClr val="E9F4FF"/>
                </a:solidFill>
                <a:latin typeface="Neue Montreal Bold"/>
                <a:ea typeface="Neue Montreal Bold"/>
                <a:cs typeface="Neue Montreal Bold"/>
                <a:sym typeface="Neue Montreal Bold"/>
              </a:rPr>
              <a:t>is</a:t>
            </a:r>
            <a:r>
              <a:rPr lang="en-US" b="true" sz="2898" strike="noStrike" u="none">
                <a:solidFill>
                  <a:srgbClr val="E9F4FF"/>
                </a:solidFill>
                <a:latin typeface="Neue Montreal Bold"/>
                <a:ea typeface="Neue Montreal Bold"/>
                <a:cs typeface="Neue Montreal Bold"/>
                <a:sym typeface="Neue Montreal Bold"/>
              </a:rPr>
              <a:t>t</a:t>
            </a:r>
            <a:r>
              <a:rPr lang="en-US" b="true" sz="2898" strike="noStrike" u="none">
                <a:solidFill>
                  <a:srgbClr val="E9F4FF"/>
                </a:solidFill>
                <a:latin typeface="Neue Montreal Bold"/>
                <a:ea typeface="Neue Montreal Bold"/>
                <a:cs typeface="Neue Montreal Bold"/>
                <a:sym typeface="Neue Montreal Bold"/>
              </a:rPr>
              <a:t>i</a:t>
            </a:r>
            <a:r>
              <a:rPr lang="en-US" b="true" sz="2898" strike="noStrike" u="none">
                <a:solidFill>
                  <a:srgbClr val="E9F4FF"/>
                </a:solidFill>
                <a:latin typeface="Neue Montreal Bold"/>
                <a:ea typeface="Neue Montreal Bold"/>
                <a:cs typeface="Neue Montreal Bold"/>
                <a:sym typeface="Neue Montreal Bold"/>
              </a:rPr>
              <a:t>k</a:t>
            </a:r>
            <a:r>
              <a:rPr lang="en-US" b="true" sz="2898" strike="noStrike" u="none">
                <a:solidFill>
                  <a:srgbClr val="E9F4FF"/>
                </a:solidFill>
                <a:latin typeface="Neue Montreal Bold"/>
                <a:ea typeface="Neue Montreal Bold"/>
                <a:cs typeface="Neue Montreal Bold"/>
                <a:sym typeface="Neue Montreal Bold"/>
              </a:rPr>
              <a:t> Visual</a:t>
            </a:r>
          </a:p>
          <a:p>
            <a:pPr algn="l" marL="625728" indent="-312864" lvl="1">
              <a:lnSpc>
                <a:spcPts val="4057"/>
              </a:lnSpc>
              <a:spcBef>
                <a:spcPct val="0"/>
              </a:spcBef>
              <a:buFont typeface="Arial"/>
              <a:buChar char="•"/>
            </a:pPr>
            <a:r>
              <a:rPr lang="en-US" sz="2898" strike="noStrike" u="none">
                <a:solidFill>
                  <a:srgbClr val="E9F4FF"/>
                </a:solidFill>
                <a:latin typeface="Neue Montreal"/>
                <a:ea typeface="Neue Montreal"/>
                <a:cs typeface="Neue Montreal"/>
                <a:sym typeface="Neue Montreal"/>
              </a:rPr>
              <a:t>Langi</a:t>
            </a:r>
            <a:r>
              <a:rPr lang="en-US" sz="2898" strike="noStrike" u="none">
                <a:solidFill>
                  <a:srgbClr val="E9F4FF"/>
                </a:solidFill>
                <a:latin typeface="Neue Montreal"/>
                <a:ea typeface="Neue Montreal"/>
                <a:cs typeface="Neue Montreal"/>
                <a:sym typeface="Neue Montreal"/>
              </a:rPr>
              <a:t>t: Te</a:t>
            </a:r>
            <a:r>
              <a:rPr lang="en-US" sz="2898" strike="noStrike" u="none">
                <a:solidFill>
                  <a:srgbClr val="E9F4FF"/>
                </a:solidFill>
                <a:latin typeface="Neue Montreal"/>
                <a:ea typeface="Neue Montreal"/>
                <a:cs typeface="Neue Montreal"/>
                <a:sym typeface="Neue Montreal"/>
              </a:rPr>
              <a:t>kstur abstrak mengga</a:t>
            </a:r>
            <a:r>
              <a:rPr lang="en-US" sz="2898" strike="noStrike" u="none">
                <a:solidFill>
                  <a:srgbClr val="E9F4FF"/>
                </a:solidFill>
                <a:latin typeface="Neue Montreal"/>
                <a:ea typeface="Neue Montreal"/>
                <a:cs typeface="Neue Montreal"/>
                <a:sym typeface="Neue Montreal"/>
              </a:rPr>
              <a:t>nti</a:t>
            </a:r>
            <a:r>
              <a:rPr lang="en-US" sz="2898" strike="noStrike" u="none">
                <a:solidFill>
                  <a:srgbClr val="E9F4FF"/>
                </a:solidFill>
                <a:latin typeface="Neue Montreal"/>
                <a:ea typeface="Neue Montreal"/>
                <a:cs typeface="Neue Montreal"/>
                <a:sym typeface="Neue Montreal"/>
              </a:rPr>
              <a:t>kan awan realistik, mem</a:t>
            </a:r>
            <a:r>
              <a:rPr lang="en-US" sz="2898" strike="noStrike" u="none">
                <a:solidFill>
                  <a:srgbClr val="E9F4FF"/>
                </a:solidFill>
                <a:latin typeface="Neue Montreal"/>
                <a:ea typeface="Neue Montreal"/>
                <a:cs typeface="Neue Montreal"/>
                <a:sym typeface="Neue Montreal"/>
              </a:rPr>
              <a:t>b</a:t>
            </a:r>
            <a:r>
              <a:rPr lang="en-US" sz="2898" strike="noStrike" u="none">
                <a:solidFill>
                  <a:srgbClr val="E9F4FF"/>
                </a:solidFill>
                <a:latin typeface="Neue Montreal"/>
                <a:ea typeface="Neue Montreal"/>
                <a:cs typeface="Neue Montreal"/>
                <a:sym typeface="Neue Montreal"/>
              </a:rPr>
              <a:t>erikan nuansa dramatis</a:t>
            </a:r>
          </a:p>
          <a:p>
            <a:pPr algn="l" marL="625728" indent="-312864" lvl="1">
              <a:lnSpc>
                <a:spcPts val="4057"/>
              </a:lnSpc>
              <a:spcBef>
                <a:spcPct val="0"/>
              </a:spcBef>
              <a:buFont typeface="Arial"/>
              <a:buChar char="•"/>
            </a:pPr>
            <a:r>
              <a:rPr lang="en-US" sz="2898" strike="noStrike" u="none">
                <a:solidFill>
                  <a:srgbClr val="E9F4FF"/>
                </a:solidFill>
                <a:latin typeface="Neue Montreal"/>
                <a:ea typeface="Neue Montreal"/>
                <a:cs typeface="Neue Montreal"/>
                <a:sym typeface="Neue Montreal"/>
              </a:rPr>
              <a:t>Objek Utama </a:t>
            </a:r>
            <a:r>
              <a:rPr lang="en-US" sz="2898" strike="noStrike" u="none">
                <a:solidFill>
                  <a:srgbClr val="E9F4FF"/>
                </a:solidFill>
                <a:latin typeface="Neue Montreal"/>
                <a:ea typeface="Neue Montreal"/>
                <a:cs typeface="Neue Montreal"/>
                <a:sym typeface="Neue Montreal"/>
              </a:rPr>
              <a:t>(Ga</a:t>
            </a:r>
            <a:r>
              <a:rPr lang="en-US" sz="2898" strike="noStrike" u="none">
                <a:solidFill>
                  <a:srgbClr val="E9F4FF"/>
                </a:solidFill>
                <a:latin typeface="Neue Montreal"/>
                <a:ea typeface="Neue Montreal"/>
                <a:cs typeface="Neue Montreal"/>
                <a:sym typeface="Neue Montreal"/>
              </a:rPr>
              <a:t>r</a:t>
            </a:r>
            <a:r>
              <a:rPr lang="en-US" sz="2898" strike="noStrike" u="none">
                <a:solidFill>
                  <a:srgbClr val="E9F4FF"/>
                </a:solidFill>
                <a:latin typeface="Neue Montreal"/>
                <a:ea typeface="Neue Montreal"/>
                <a:cs typeface="Neue Montreal"/>
                <a:sym typeface="Neue Montreal"/>
              </a:rPr>
              <a:t>uda): G</a:t>
            </a:r>
            <a:r>
              <a:rPr lang="en-US" sz="2898" strike="noStrike" u="none">
                <a:solidFill>
                  <a:srgbClr val="E9F4FF"/>
                </a:solidFill>
                <a:latin typeface="Neue Montreal"/>
                <a:ea typeface="Neue Montreal"/>
                <a:cs typeface="Neue Montreal"/>
                <a:sym typeface="Neue Montreal"/>
              </a:rPr>
              <a:t>eo</a:t>
            </a:r>
            <a:r>
              <a:rPr lang="en-US" sz="2898" strike="noStrike" u="none">
                <a:solidFill>
                  <a:srgbClr val="E9F4FF"/>
                </a:solidFill>
                <a:latin typeface="Neue Montreal"/>
                <a:ea typeface="Neue Montreal"/>
                <a:cs typeface="Neue Montreal"/>
                <a:sym typeface="Neue Montreal"/>
              </a:rPr>
              <a:t>me</a:t>
            </a:r>
            <a:r>
              <a:rPr lang="en-US" sz="2898" strike="noStrike" u="none">
                <a:solidFill>
                  <a:srgbClr val="E9F4FF"/>
                </a:solidFill>
                <a:latin typeface="Neue Montreal"/>
                <a:ea typeface="Neue Montreal"/>
                <a:cs typeface="Neue Montreal"/>
                <a:sym typeface="Neue Montreal"/>
              </a:rPr>
              <a:t>t</a:t>
            </a:r>
            <a:r>
              <a:rPr lang="en-US" sz="2898" strike="noStrike" u="none">
                <a:solidFill>
                  <a:srgbClr val="E9F4FF"/>
                </a:solidFill>
                <a:latin typeface="Neue Montreal"/>
                <a:ea typeface="Neue Montreal"/>
                <a:cs typeface="Neue Montreal"/>
                <a:sym typeface="Neue Montreal"/>
              </a:rPr>
              <a:t>r</a:t>
            </a:r>
            <a:r>
              <a:rPr lang="en-US" sz="2898" strike="noStrike" u="none">
                <a:solidFill>
                  <a:srgbClr val="E9F4FF"/>
                </a:solidFill>
                <a:latin typeface="Neue Montreal"/>
                <a:ea typeface="Neue Montreal"/>
                <a:cs typeface="Neue Montreal"/>
                <a:sym typeface="Neue Montreal"/>
              </a:rPr>
              <a:t>i a</a:t>
            </a:r>
            <a:r>
              <a:rPr lang="en-US" sz="2898" strike="noStrike" u="none">
                <a:solidFill>
                  <a:srgbClr val="E9F4FF"/>
                </a:solidFill>
                <a:latin typeface="Neue Montreal"/>
                <a:ea typeface="Neue Montreal"/>
                <a:cs typeface="Neue Montreal"/>
                <a:sym typeface="Neue Montreal"/>
              </a:rPr>
              <a:t>s</a:t>
            </a:r>
            <a:r>
              <a:rPr lang="en-US" sz="2898" strike="noStrike" u="none">
                <a:solidFill>
                  <a:srgbClr val="E9F4FF"/>
                </a:solidFill>
                <a:latin typeface="Neue Montreal"/>
                <a:ea typeface="Neue Montreal"/>
                <a:cs typeface="Neue Montreal"/>
                <a:sym typeface="Neue Montreal"/>
              </a:rPr>
              <a:t>li ter</a:t>
            </a:r>
            <a:r>
              <a:rPr lang="en-US" sz="2898" strike="noStrike" u="none">
                <a:solidFill>
                  <a:srgbClr val="E9F4FF"/>
                </a:solidFill>
                <a:latin typeface="Neue Montreal"/>
                <a:ea typeface="Neue Montreal"/>
                <a:cs typeface="Neue Montreal"/>
                <a:sym typeface="Neue Montreal"/>
              </a:rPr>
              <a:t>j</a:t>
            </a:r>
            <a:r>
              <a:rPr lang="en-US" sz="2898" strike="noStrike" u="none">
                <a:solidFill>
                  <a:srgbClr val="E9F4FF"/>
                </a:solidFill>
                <a:latin typeface="Neue Montreal"/>
                <a:ea typeface="Neue Montreal"/>
                <a:cs typeface="Neue Montreal"/>
                <a:sym typeface="Neue Montreal"/>
              </a:rPr>
              <a:t>aga, warna </a:t>
            </a:r>
            <a:r>
              <a:rPr lang="en-US" sz="2898" strike="noStrike" u="none">
                <a:solidFill>
                  <a:srgbClr val="E9F4FF"/>
                </a:solidFill>
                <a:latin typeface="Neue Montreal"/>
                <a:ea typeface="Neue Montreal"/>
                <a:cs typeface="Neue Montreal"/>
                <a:sym typeface="Neue Montreal"/>
              </a:rPr>
              <a:t>b</a:t>
            </a:r>
            <a:r>
              <a:rPr lang="en-US" sz="2898" strike="noStrike" u="none">
                <a:solidFill>
                  <a:srgbClr val="E9F4FF"/>
                </a:solidFill>
                <a:latin typeface="Neue Montreal"/>
                <a:ea typeface="Neue Montreal"/>
                <a:cs typeface="Neue Montreal"/>
                <a:sym typeface="Neue Montreal"/>
              </a:rPr>
              <a:t>er</a:t>
            </a:r>
            <a:r>
              <a:rPr lang="en-US" sz="2898" strike="noStrike" u="none">
                <a:solidFill>
                  <a:srgbClr val="E9F4FF"/>
                </a:solidFill>
                <a:latin typeface="Neue Montreal"/>
                <a:ea typeface="Neue Montreal"/>
                <a:cs typeface="Neue Montreal"/>
                <a:sym typeface="Neue Montreal"/>
              </a:rPr>
              <a:t>ada</a:t>
            </a:r>
            <a:r>
              <a:rPr lang="en-US" sz="2898" strike="noStrike" u="none">
                <a:solidFill>
                  <a:srgbClr val="E9F4FF"/>
                </a:solidFill>
                <a:latin typeface="Neue Montreal"/>
                <a:ea typeface="Neue Montreal"/>
                <a:cs typeface="Neue Montreal"/>
                <a:sym typeface="Neue Montreal"/>
              </a:rPr>
              <a:t>ptasi dengan p</a:t>
            </a:r>
            <a:r>
              <a:rPr lang="en-US" sz="2898" strike="noStrike" u="none">
                <a:solidFill>
                  <a:srgbClr val="E9F4FF"/>
                </a:solidFill>
                <a:latin typeface="Neue Montreal"/>
                <a:ea typeface="Neue Montreal"/>
                <a:cs typeface="Neue Montreal"/>
                <a:sym typeface="Neue Montreal"/>
              </a:rPr>
              <a:t>al</a:t>
            </a:r>
            <a:r>
              <a:rPr lang="en-US" sz="2898" strike="noStrike" u="none">
                <a:solidFill>
                  <a:srgbClr val="E9F4FF"/>
                </a:solidFill>
                <a:latin typeface="Neue Montreal"/>
                <a:ea typeface="Neue Montreal"/>
                <a:cs typeface="Neue Montreal"/>
                <a:sym typeface="Neue Montreal"/>
              </a:rPr>
              <a:t>e</a:t>
            </a:r>
            <a:r>
              <a:rPr lang="en-US" sz="2898" strike="noStrike" u="none">
                <a:solidFill>
                  <a:srgbClr val="E9F4FF"/>
                </a:solidFill>
                <a:latin typeface="Neue Montreal"/>
                <a:ea typeface="Neue Montreal"/>
                <a:cs typeface="Neue Montreal"/>
                <a:sym typeface="Neue Montreal"/>
              </a:rPr>
              <a:t>t h</a:t>
            </a:r>
            <a:r>
              <a:rPr lang="en-US" sz="2898" strike="noStrike" u="none">
                <a:solidFill>
                  <a:srgbClr val="E9F4FF"/>
                </a:solidFill>
                <a:latin typeface="Neue Montreal"/>
                <a:ea typeface="Neue Montreal"/>
                <a:cs typeface="Neue Montreal"/>
                <a:sym typeface="Neue Montreal"/>
              </a:rPr>
              <a:t>an</a:t>
            </a:r>
            <a:r>
              <a:rPr lang="en-US" sz="2898" strike="noStrike" u="none">
                <a:solidFill>
                  <a:srgbClr val="E9F4FF"/>
                </a:solidFill>
                <a:latin typeface="Neue Montreal"/>
                <a:ea typeface="Neue Montreal"/>
                <a:cs typeface="Neue Montreal"/>
                <a:sym typeface="Neue Montreal"/>
              </a:rPr>
              <a:t>gat</a:t>
            </a:r>
            <a:r>
              <a:rPr lang="en-US" sz="2898" strike="noStrike" u="none">
                <a:solidFill>
                  <a:srgbClr val="E9F4FF"/>
                </a:solidFill>
                <a:latin typeface="Neue Montreal"/>
                <a:ea typeface="Neue Montreal"/>
                <a:cs typeface="Neue Montreal"/>
                <a:sym typeface="Neue Montreal"/>
              </a:rPr>
              <a:t> (orany</a:t>
            </a:r>
            <a:r>
              <a:rPr lang="en-US" sz="2898" strike="noStrike" u="none">
                <a:solidFill>
                  <a:srgbClr val="E9F4FF"/>
                </a:solidFill>
                <a:latin typeface="Neue Montreal"/>
                <a:ea typeface="Neue Montreal"/>
                <a:cs typeface="Neue Montreal"/>
                <a:sym typeface="Neue Montreal"/>
              </a:rPr>
              <a:t>e/cokel</a:t>
            </a:r>
            <a:r>
              <a:rPr lang="en-US" sz="2898" strike="noStrike" u="none">
                <a:solidFill>
                  <a:srgbClr val="E9F4FF"/>
                </a:solidFill>
                <a:latin typeface="Neue Montreal"/>
                <a:ea typeface="Neue Montreal"/>
                <a:cs typeface="Neue Montreal"/>
                <a:sym typeface="Neue Montreal"/>
              </a:rPr>
              <a:t>at</a:t>
            </a:r>
            <a:r>
              <a:rPr lang="en-US" sz="2898" strike="noStrike" u="none">
                <a:solidFill>
                  <a:srgbClr val="E9F4FF"/>
                </a:solidFill>
                <a:latin typeface="Neue Montreal"/>
                <a:ea typeface="Neue Montreal"/>
                <a:cs typeface="Neue Montreal"/>
                <a:sym typeface="Neue Montreal"/>
              </a:rPr>
              <a:t>)</a:t>
            </a:r>
          </a:p>
          <a:p>
            <a:pPr algn="l" marL="625728" indent="-312864" lvl="1">
              <a:lnSpc>
                <a:spcPts val="4057"/>
              </a:lnSpc>
              <a:spcBef>
                <a:spcPct val="0"/>
              </a:spcBef>
              <a:buFont typeface="Arial"/>
              <a:buChar char="•"/>
            </a:pPr>
            <a:r>
              <a:rPr lang="en-US" sz="2898" strike="noStrike" u="none">
                <a:solidFill>
                  <a:srgbClr val="E9F4FF"/>
                </a:solidFill>
                <a:latin typeface="Neue Montreal"/>
                <a:ea typeface="Neue Montreal"/>
                <a:cs typeface="Neue Montreal"/>
                <a:sym typeface="Neue Montreal"/>
              </a:rPr>
              <a:t>T</a:t>
            </a:r>
            <a:r>
              <a:rPr lang="en-US" sz="2898" strike="noStrike" u="none">
                <a:solidFill>
                  <a:srgbClr val="E9F4FF"/>
                </a:solidFill>
                <a:latin typeface="Neue Montreal"/>
                <a:ea typeface="Neue Montreal"/>
                <a:cs typeface="Neue Montreal"/>
                <a:sym typeface="Neue Montreal"/>
              </a:rPr>
              <a:t>eknik Impasto: Goresan cat tebal khas Van Gogh berhasi</a:t>
            </a:r>
            <a:r>
              <a:rPr lang="en-US" sz="2898" strike="noStrike" u="none">
                <a:solidFill>
                  <a:srgbClr val="E9F4FF"/>
                </a:solidFill>
                <a:latin typeface="Neue Montreal"/>
                <a:ea typeface="Neue Montreal"/>
                <a:cs typeface="Neue Montreal"/>
                <a:sym typeface="Neue Montreal"/>
              </a:rPr>
              <a:t>l</a:t>
            </a:r>
            <a:r>
              <a:rPr lang="en-US" sz="2898" strike="noStrike" u="none">
                <a:solidFill>
                  <a:srgbClr val="E9F4FF"/>
                </a:solidFill>
                <a:latin typeface="Neue Montreal"/>
                <a:ea typeface="Neue Montreal"/>
                <a:cs typeface="Neue Montreal"/>
                <a:sym typeface="Neue Montreal"/>
              </a:rPr>
              <a:t> diap</a:t>
            </a:r>
            <a:r>
              <a:rPr lang="en-US" sz="2898" strike="noStrike" u="none">
                <a:solidFill>
                  <a:srgbClr val="E9F4FF"/>
                </a:solidFill>
                <a:latin typeface="Neue Montreal"/>
                <a:ea typeface="Neue Montreal"/>
                <a:cs typeface="Neue Montreal"/>
                <a:sym typeface="Neue Montreal"/>
              </a:rPr>
              <a:t>lik</a:t>
            </a:r>
            <a:r>
              <a:rPr lang="en-US" sz="2898" strike="noStrike" u="none">
                <a:solidFill>
                  <a:srgbClr val="E9F4FF"/>
                </a:solidFill>
                <a:latin typeface="Neue Montreal"/>
                <a:ea typeface="Neue Montreal"/>
                <a:cs typeface="Neue Montreal"/>
                <a:sym typeface="Neue Montreal"/>
              </a:rPr>
              <a:t>a</a:t>
            </a:r>
            <a:r>
              <a:rPr lang="en-US" sz="2898" strike="noStrike" u="none">
                <a:solidFill>
                  <a:srgbClr val="E9F4FF"/>
                </a:solidFill>
                <a:latin typeface="Neue Montreal"/>
                <a:ea typeface="Neue Montreal"/>
                <a:cs typeface="Neue Montreal"/>
                <a:sym typeface="Neue Montreal"/>
              </a:rPr>
              <a:t>s</a:t>
            </a:r>
            <a:r>
              <a:rPr lang="en-US" sz="2898" strike="noStrike" u="none">
                <a:solidFill>
                  <a:srgbClr val="E9F4FF"/>
                </a:solidFill>
                <a:latin typeface="Neue Montreal"/>
                <a:ea typeface="Neue Montreal"/>
                <a:cs typeface="Neue Montreal"/>
                <a:sym typeface="Neue Montreal"/>
              </a:rPr>
              <a:t>ikan</a:t>
            </a:r>
          </a:p>
          <a:p>
            <a:pPr algn="l" marL="625728" indent="-312864" lvl="1">
              <a:lnSpc>
                <a:spcPts val="4057"/>
              </a:lnSpc>
              <a:spcBef>
                <a:spcPct val="0"/>
              </a:spcBef>
              <a:buFont typeface="Arial"/>
              <a:buChar char="•"/>
            </a:pPr>
            <a:r>
              <a:rPr lang="en-US" sz="2898" strike="noStrike" u="none">
                <a:solidFill>
                  <a:srgbClr val="E9F4FF"/>
                </a:solidFill>
                <a:latin typeface="Neue Montreal"/>
                <a:ea typeface="Neue Montreal"/>
                <a:cs typeface="Neue Montreal"/>
                <a:sym typeface="Neue Montreal"/>
              </a:rPr>
              <a:t>Keseimbangan: Identitas foto t</a:t>
            </a:r>
            <a:r>
              <a:rPr lang="en-US" sz="2898" strike="noStrike" u="none">
                <a:solidFill>
                  <a:srgbClr val="E9F4FF"/>
                </a:solidFill>
                <a:latin typeface="Neue Montreal"/>
                <a:ea typeface="Neue Montreal"/>
                <a:cs typeface="Neue Montreal"/>
                <a:sym typeface="Neue Montreal"/>
              </a:rPr>
              <a:t>et</a:t>
            </a:r>
            <a:r>
              <a:rPr lang="en-US" sz="2898" strike="noStrike" u="none">
                <a:solidFill>
                  <a:srgbClr val="E9F4FF"/>
                </a:solidFill>
                <a:latin typeface="Neue Montreal"/>
                <a:ea typeface="Neue Montreal"/>
                <a:cs typeface="Neue Montreal"/>
                <a:sym typeface="Neue Montreal"/>
              </a:rPr>
              <a:t>ap </a:t>
            </a:r>
            <a:r>
              <a:rPr lang="en-US" sz="2898" strike="noStrike" u="none">
                <a:solidFill>
                  <a:srgbClr val="E9F4FF"/>
                </a:solidFill>
                <a:latin typeface="Neue Montreal"/>
                <a:ea typeface="Neue Montreal"/>
                <a:cs typeface="Neue Montreal"/>
                <a:sym typeface="Neue Montreal"/>
              </a:rPr>
              <a:t>t</a:t>
            </a:r>
            <a:r>
              <a:rPr lang="en-US" sz="2898" strike="noStrike" u="none">
                <a:solidFill>
                  <a:srgbClr val="E9F4FF"/>
                </a:solidFill>
                <a:latin typeface="Neue Montreal"/>
                <a:ea typeface="Neue Montreal"/>
                <a:cs typeface="Neue Montreal"/>
                <a:sym typeface="Neue Montreal"/>
              </a:rPr>
              <a:t>erjaga </a:t>
            </a:r>
            <a:r>
              <a:rPr lang="en-US" sz="2898" strike="noStrike" u="none">
                <a:solidFill>
                  <a:srgbClr val="E9F4FF"/>
                </a:solidFill>
                <a:latin typeface="Neue Montreal"/>
                <a:ea typeface="Neue Montreal"/>
                <a:cs typeface="Neue Montreal"/>
                <a:sym typeface="Neue Montreal"/>
              </a:rPr>
              <a:t>s</a:t>
            </a:r>
            <a:r>
              <a:rPr lang="en-US" sz="2898" strike="noStrike" u="none">
                <a:solidFill>
                  <a:srgbClr val="E9F4FF"/>
                </a:solidFill>
                <a:latin typeface="Neue Montreal"/>
                <a:ea typeface="Neue Montreal"/>
                <a:cs typeface="Neue Montreal"/>
                <a:sym typeface="Neue Montreal"/>
              </a:rPr>
              <a:t>a</a:t>
            </a:r>
            <a:r>
              <a:rPr lang="en-US" sz="2898" strike="noStrike" u="none">
                <a:solidFill>
                  <a:srgbClr val="E9F4FF"/>
                </a:solidFill>
                <a:latin typeface="Neue Montreal"/>
                <a:ea typeface="Neue Montreal"/>
                <a:cs typeface="Neue Montreal"/>
                <a:sym typeface="Neue Montreal"/>
              </a:rPr>
              <a:t>mb</a:t>
            </a:r>
            <a:r>
              <a:rPr lang="en-US" sz="2898" strike="noStrike" u="none">
                <a:solidFill>
                  <a:srgbClr val="E9F4FF"/>
                </a:solidFill>
                <a:latin typeface="Neue Montreal"/>
                <a:ea typeface="Neue Montreal"/>
                <a:cs typeface="Neue Montreal"/>
                <a:sym typeface="Neue Montreal"/>
              </a:rPr>
              <a:t>il meng</a:t>
            </a:r>
            <a:r>
              <a:rPr lang="en-US" sz="2898" strike="noStrike" u="none">
                <a:solidFill>
                  <a:srgbClr val="E9F4FF"/>
                </a:solidFill>
                <a:latin typeface="Neue Montreal"/>
                <a:ea typeface="Neue Montreal"/>
                <a:cs typeface="Neue Montreal"/>
                <a:sym typeface="Neue Montreal"/>
              </a:rPr>
              <a:t>a</a:t>
            </a:r>
            <a:r>
              <a:rPr lang="en-US" sz="2898" strike="noStrike" u="none">
                <a:solidFill>
                  <a:srgbClr val="E9F4FF"/>
                </a:solidFill>
                <a:latin typeface="Neue Montreal"/>
                <a:ea typeface="Neue Montreal"/>
                <a:cs typeface="Neue Montreal"/>
                <a:sym typeface="Neue Montreal"/>
              </a:rPr>
              <a:t>pl</a:t>
            </a:r>
            <a:r>
              <a:rPr lang="en-US" sz="2898" strike="noStrike" u="none">
                <a:solidFill>
                  <a:srgbClr val="E9F4FF"/>
                </a:solidFill>
                <a:latin typeface="Neue Montreal"/>
                <a:ea typeface="Neue Montreal"/>
                <a:cs typeface="Neue Montreal"/>
                <a:sym typeface="Neue Montreal"/>
              </a:rPr>
              <a:t>i</a:t>
            </a:r>
            <a:r>
              <a:rPr lang="en-US" sz="2898" strike="noStrike" u="none">
                <a:solidFill>
                  <a:srgbClr val="E9F4FF"/>
                </a:solidFill>
                <a:latin typeface="Neue Montreal"/>
                <a:ea typeface="Neue Montreal"/>
                <a:cs typeface="Neue Montreal"/>
                <a:sym typeface="Neue Montreal"/>
              </a:rPr>
              <a:t>kasikan este</a:t>
            </a:r>
            <a:r>
              <a:rPr lang="en-US" sz="2898" strike="noStrike" u="none">
                <a:solidFill>
                  <a:srgbClr val="E9F4FF"/>
                </a:solidFill>
                <a:latin typeface="Neue Montreal"/>
                <a:ea typeface="Neue Montreal"/>
                <a:cs typeface="Neue Montreal"/>
                <a:sym typeface="Neue Montreal"/>
              </a:rPr>
              <a:t>ti</a:t>
            </a:r>
            <a:r>
              <a:rPr lang="en-US" sz="2898" strike="noStrike" u="none">
                <a:solidFill>
                  <a:srgbClr val="E9F4FF"/>
                </a:solidFill>
                <a:latin typeface="Neue Montreal"/>
                <a:ea typeface="Neue Montreal"/>
                <a:cs typeface="Neue Montreal"/>
                <a:sym typeface="Neue Montreal"/>
              </a:rPr>
              <a:t>ka a</a:t>
            </a:r>
            <a:r>
              <a:rPr lang="en-US" sz="2898" strike="noStrike" u="none">
                <a:solidFill>
                  <a:srgbClr val="E9F4FF"/>
                </a:solidFill>
                <a:latin typeface="Neue Montreal"/>
                <a:ea typeface="Neue Montreal"/>
                <a:cs typeface="Neue Montreal"/>
                <a:sym typeface="Neue Montreal"/>
              </a:rPr>
              <a:t>rtis</a:t>
            </a:r>
            <a:r>
              <a:rPr lang="en-US" sz="2898" strike="noStrike" u="none">
                <a:solidFill>
                  <a:srgbClr val="E9F4FF"/>
                </a:solidFill>
                <a:latin typeface="Neue Montreal"/>
                <a:ea typeface="Neue Montreal"/>
                <a:cs typeface="Neue Montreal"/>
                <a:sym typeface="Neue Montreal"/>
              </a:rPr>
              <a:t>t</a:t>
            </a:r>
            <a:r>
              <a:rPr lang="en-US" sz="2898" strike="noStrike" u="none">
                <a:solidFill>
                  <a:srgbClr val="E9F4FF"/>
                </a:solidFill>
                <a:latin typeface="Neue Montreal"/>
                <a:ea typeface="Neue Montreal"/>
                <a:cs typeface="Neue Montreal"/>
                <a:sym typeface="Neue Montreal"/>
              </a:rPr>
              <a:t>ik</a:t>
            </a:r>
          </a:p>
          <a:p>
            <a:pPr algn="l">
              <a:lnSpc>
                <a:spcPts val="4057"/>
              </a:lnSpc>
              <a:spcBef>
                <a:spcPct val="0"/>
              </a:spcBef>
            </a:pPr>
          </a:p>
        </p:txBody>
      </p:sp>
      <p:sp>
        <p:nvSpPr>
          <p:cNvPr name="TextBox 12" id="12"/>
          <p:cNvSpPr txBox="true"/>
          <p:nvPr/>
        </p:nvSpPr>
        <p:spPr>
          <a:xfrm rot="0">
            <a:off x="1956275" y="1885571"/>
            <a:ext cx="2361009" cy="622935"/>
          </a:xfrm>
          <a:prstGeom prst="rect">
            <a:avLst/>
          </a:prstGeom>
        </p:spPr>
        <p:txBody>
          <a:bodyPr anchor="t" rtlCol="false" tIns="0" lIns="0" bIns="0" rIns="0">
            <a:spAutoFit/>
          </a:bodyPr>
          <a:lstStyle/>
          <a:p>
            <a:pPr algn="l" marL="0" indent="0" lvl="0">
              <a:lnSpc>
                <a:spcPts val="5040"/>
              </a:lnSpc>
              <a:spcBef>
                <a:spcPct val="0"/>
              </a:spcBef>
            </a:pPr>
            <a:r>
              <a:rPr lang="en-US" b="true" sz="3600">
                <a:solidFill>
                  <a:srgbClr val="FFFFFF"/>
                </a:solidFill>
                <a:latin typeface="Neue Montreal Bold"/>
                <a:ea typeface="Neue Montreal Bold"/>
                <a:cs typeface="Neue Montreal Bold"/>
                <a:sym typeface="Neue Montreal Bold"/>
              </a:rPr>
              <a:t>Hasil Visual</a:t>
            </a:r>
          </a:p>
        </p:txBody>
      </p:sp>
      <p:sp>
        <p:nvSpPr>
          <p:cNvPr name="TextBox 13" id="13"/>
          <p:cNvSpPr txBox="true"/>
          <p:nvPr/>
        </p:nvSpPr>
        <p:spPr>
          <a:xfrm rot="0">
            <a:off x="1765600" y="797075"/>
            <a:ext cx="3059473" cy="481297"/>
          </a:xfrm>
          <a:prstGeom prst="rect">
            <a:avLst/>
          </a:prstGeom>
        </p:spPr>
        <p:txBody>
          <a:bodyPr anchor="t" rtlCol="false" tIns="0" lIns="0" bIns="0" rIns="0">
            <a:spAutoFit/>
          </a:bodyPr>
          <a:lstStyle/>
          <a:p>
            <a:pPr algn="l">
              <a:lnSpc>
                <a:spcPts val="3919"/>
              </a:lnSpc>
              <a:spcBef>
                <a:spcPct val="0"/>
              </a:spcBef>
            </a:pPr>
            <a:r>
              <a:rPr lang="en-US" sz="2799">
                <a:solidFill>
                  <a:srgbClr val="E9F4FF"/>
                </a:solidFill>
                <a:latin typeface="Neue Montreal"/>
                <a:ea typeface="Neue Montreal"/>
                <a:cs typeface="Neue Montreal"/>
                <a:sym typeface="Neue Montreal"/>
              </a:rPr>
              <a:t>T</a:t>
            </a:r>
            <a:r>
              <a:rPr lang="en-US" sz="2799">
                <a:solidFill>
                  <a:srgbClr val="E9F4FF"/>
                </a:solidFill>
                <a:latin typeface="Neue Montreal"/>
                <a:ea typeface="Neue Montreal"/>
                <a:cs typeface="Neue Montreal"/>
                <a:sym typeface="Neue Montreal"/>
              </a:rPr>
              <a:t>hynk Unlimited</a:t>
            </a:r>
          </a:p>
        </p:txBody>
      </p:sp>
      <p:sp>
        <p:nvSpPr>
          <p:cNvPr name="TextBox 14" id="14"/>
          <p:cNvSpPr txBox="true"/>
          <p:nvPr/>
        </p:nvSpPr>
        <p:spPr>
          <a:xfrm rot="0">
            <a:off x="11746436"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Home</a:t>
            </a:r>
          </a:p>
        </p:txBody>
      </p:sp>
      <p:sp>
        <p:nvSpPr>
          <p:cNvPr name="TextBox 15" id="15"/>
          <p:cNvSpPr txBox="true"/>
          <p:nvPr/>
        </p:nvSpPr>
        <p:spPr>
          <a:xfrm rot="0">
            <a:off x="13430488"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About</a:t>
            </a:r>
          </a:p>
        </p:txBody>
      </p:sp>
      <p:sp>
        <p:nvSpPr>
          <p:cNvPr name="TextBox 16" id="16"/>
          <p:cNvSpPr txBox="true"/>
          <p:nvPr/>
        </p:nvSpPr>
        <p:spPr>
          <a:xfrm rot="0">
            <a:off x="15114539"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Contact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90799" y="2680281"/>
            <a:ext cx="10147746" cy="8460683"/>
          </a:xfrm>
          <a:custGeom>
            <a:avLst/>
            <a:gdLst/>
            <a:ahLst/>
            <a:cxnLst/>
            <a:rect r="r" b="b" t="t" l="l"/>
            <a:pathLst>
              <a:path h="8460683" w="10147746">
                <a:moveTo>
                  <a:pt x="0" y="0"/>
                </a:moveTo>
                <a:lnTo>
                  <a:pt x="10147746" y="0"/>
                </a:lnTo>
                <a:lnTo>
                  <a:pt x="10147746" y="8460683"/>
                </a:lnTo>
                <a:lnTo>
                  <a:pt x="0" y="8460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717353"/>
            <a:ext cx="584394" cy="561019"/>
          </a:xfrm>
          <a:custGeom>
            <a:avLst/>
            <a:gdLst/>
            <a:ahLst/>
            <a:cxnLst/>
            <a:rect r="r" b="b" t="t" l="l"/>
            <a:pathLst>
              <a:path h="561019" w="584394">
                <a:moveTo>
                  <a:pt x="0" y="0"/>
                </a:moveTo>
                <a:lnTo>
                  <a:pt x="584394" y="0"/>
                </a:lnTo>
                <a:lnTo>
                  <a:pt x="584394" y="561019"/>
                </a:lnTo>
                <a:lnTo>
                  <a:pt x="0" y="5610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6957155" y="959763"/>
            <a:ext cx="302145" cy="0"/>
          </a:xfrm>
          <a:prstGeom prst="line">
            <a:avLst/>
          </a:prstGeom>
          <a:ln cap="rnd" w="19050">
            <a:solidFill>
              <a:srgbClr val="FFFFFF"/>
            </a:solidFill>
            <a:prstDash val="solid"/>
            <a:headEnd type="none" len="sm" w="sm"/>
            <a:tailEnd type="none" len="sm" w="sm"/>
          </a:ln>
        </p:spPr>
      </p:sp>
      <p:sp>
        <p:nvSpPr>
          <p:cNvPr name="AutoShape 6" id="6"/>
          <p:cNvSpPr/>
          <p:nvPr/>
        </p:nvSpPr>
        <p:spPr>
          <a:xfrm>
            <a:off x="16957155" y="1066298"/>
            <a:ext cx="302145" cy="0"/>
          </a:xfrm>
          <a:prstGeom prst="line">
            <a:avLst/>
          </a:prstGeom>
          <a:ln cap="rnd" w="19050">
            <a:solidFill>
              <a:srgbClr val="FFFFFF"/>
            </a:solidFill>
            <a:prstDash val="solid"/>
            <a:headEnd type="none" len="sm" w="sm"/>
            <a:tailEnd type="none" len="sm" w="sm"/>
          </a:ln>
        </p:spPr>
      </p:sp>
      <p:sp>
        <p:nvSpPr>
          <p:cNvPr name="AutoShape 7" id="7"/>
          <p:cNvSpPr/>
          <p:nvPr/>
        </p:nvSpPr>
        <p:spPr>
          <a:xfrm>
            <a:off x="16957155" y="1172834"/>
            <a:ext cx="302145" cy="0"/>
          </a:xfrm>
          <a:prstGeom prst="line">
            <a:avLst/>
          </a:prstGeom>
          <a:ln cap="rnd" w="19050">
            <a:solidFill>
              <a:srgbClr val="FFFFFF"/>
            </a:solidFill>
            <a:prstDash val="solid"/>
            <a:headEnd type="none" len="sm" w="sm"/>
            <a:tailEnd type="none" len="sm" w="sm"/>
          </a:ln>
        </p:spPr>
      </p:sp>
      <p:sp>
        <p:nvSpPr>
          <p:cNvPr name="TextBox 8" id="8"/>
          <p:cNvSpPr txBox="true"/>
          <p:nvPr/>
        </p:nvSpPr>
        <p:spPr>
          <a:xfrm rot="0">
            <a:off x="4075683" y="3958412"/>
            <a:ext cx="8777978" cy="1626716"/>
          </a:xfrm>
          <a:prstGeom prst="rect">
            <a:avLst/>
          </a:prstGeom>
        </p:spPr>
        <p:txBody>
          <a:bodyPr anchor="t" rtlCol="false" tIns="0" lIns="0" bIns="0" rIns="0">
            <a:spAutoFit/>
          </a:bodyPr>
          <a:lstStyle/>
          <a:p>
            <a:pPr algn="l">
              <a:lnSpc>
                <a:spcPts val="3263"/>
              </a:lnSpc>
            </a:pPr>
            <a:r>
              <a:rPr lang="en-US" sz="2331" b="true">
                <a:solidFill>
                  <a:srgbClr val="E9F4FF"/>
                </a:solidFill>
                <a:latin typeface="Neue Montreal Bold"/>
                <a:ea typeface="Neue Montreal Bold"/>
                <a:cs typeface="Neue Montreal Bold"/>
                <a:sym typeface="Neue Montreal Bold"/>
              </a:rPr>
              <a:t>Konfigurasi Bobot</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α (Content Weight): 10⁴ = 10,000</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β (Style Weight): 10⁻² = 0.01</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Rasio: 10,000 : 0.01 (ketimpangan besar)</a:t>
            </a:r>
          </a:p>
        </p:txBody>
      </p:sp>
      <p:sp>
        <p:nvSpPr>
          <p:cNvPr name="TextBox 9" id="9"/>
          <p:cNvSpPr txBox="true"/>
          <p:nvPr/>
        </p:nvSpPr>
        <p:spPr>
          <a:xfrm rot="5400000">
            <a:off x="11011384" y="3534786"/>
            <a:ext cx="7990216" cy="3456811"/>
          </a:xfrm>
          <a:prstGeom prst="rect">
            <a:avLst/>
          </a:prstGeom>
        </p:spPr>
        <p:txBody>
          <a:bodyPr anchor="t" rtlCol="false" tIns="0" lIns="0" bIns="0" rIns="0">
            <a:spAutoFit/>
          </a:bodyPr>
          <a:lstStyle/>
          <a:p>
            <a:pPr algn="ctr" marL="0" indent="0" lvl="0">
              <a:lnSpc>
                <a:spcPts val="11825"/>
              </a:lnSpc>
              <a:spcBef>
                <a:spcPct val="0"/>
              </a:spcBef>
            </a:pPr>
            <a:r>
              <a:rPr lang="en-US" sz="14599">
                <a:solidFill>
                  <a:srgbClr val="4CAFFF"/>
                </a:solidFill>
                <a:latin typeface="Cheddar"/>
                <a:ea typeface="Cheddar"/>
                <a:cs typeface="Cheddar"/>
                <a:sym typeface="Cheddar"/>
              </a:rPr>
              <a:t>ANALISA TRADE-OFF</a:t>
            </a:r>
          </a:p>
        </p:txBody>
      </p:sp>
      <p:sp>
        <p:nvSpPr>
          <p:cNvPr name="Freeform 10" id="10"/>
          <p:cNvSpPr/>
          <p:nvPr/>
        </p:nvSpPr>
        <p:spPr>
          <a:xfrm flipH="false" flipV="false" rot="-937283">
            <a:off x="-495716" y="7481777"/>
            <a:ext cx="4950375" cy="5163364"/>
          </a:xfrm>
          <a:custGeom>
            <a:avLst/>
            <a:gdLst/>
            <a:ahLst/>
            <a:cxnLst/>
            <a:rect r="r" b="b" t="t" l="l"/>
            <a:pathLst>
              <a:path h="5163364" w="4950375">
                <a:moveTo>
                  <a:pt x="0" y="0"/>
                </a:moveTo>
                <a:lnTo>
                  <a:pt x="4950375" y="0"/>
                </a:lnTo>
                <a:lnTo>
                  <a:pt x="4950375" y="5163364"/>
                </a:lnTo>
                <a:lnTo>
                  <a:pt x="0" y="5163364"/>
                </a:lnTo>
                <a:lnTo>
                  <a:pt x="0" y="0"/>
                </a:lnTo>
                <a:close/>
              </a:path>
            </a:pathLst>
          </a:custGeom>
          <a:blipFill>
            <a:blip r:embed="rId7"/>
            <a:stretch>
              <a:fillRect l="0" t="0" r="0" b="0"/>
            </a:stretch>
          </a:blipFill>
        </p:spPr>
      </p:sp>
      <p:sp>
        <p:nvSpPr>
          <p:cNvPr name="TextBox 11" id="11"/>
          <p:cNvSpPr txBox="true"/>
          <p:nvPr/>
        </p:nvSpPr>
        <p:spPr>
          <a:xfrm rot="0">
            <a:off x="1765600" y="797075"/>
            <a:ext cx="3059473" cy="481297"/>
          </a:xfrm>
          <a:prstGeom prst="rect">
            <a:avLst/>
          </a:prstGeom>
        </p:spPr>
        <p:txBody>
          <a:bodyPr anchor="t" rtlCol="false" tIns="0" lIns="0" bIns="0" rIns="0">
            <a:spAutoFit/>
          </a:bodyPr>
          <a:lstStyle/>
          <a:p>
            <a:pPr algn="l">
              <a:lnSpc>
                <a:spcPts val="3919"/>
              </a:lnSpc>
              <a:spcBef>
                <a:spcPct val="0"/>
              </a:spcBef>
            </a:pPr>
            <a:r>
              <a:rPr lang="en-US" sz="2799">
                <a:solidFill>
                  <a:srgbClr val="E9F4FF"/>
                </a:solidFill>
                <a:latin typeface="Neue Montreal"/>
                <a:ea typeface="Neue Montreal"/>
                <a:cs typeface="Neue Montreal"/>
                <a:sym typeface="Neue Montreal"/>
              </a:rPr>
              <a:t>T</a:t>
            </a:r>
            <a:r>
              <a:rPr lang="en-US" sz="2799">
                <a:solidFill>
                  <a:srgbClr val="E9F4FF"/>
                </a:solidFill>
                <a:latin typeface="Neue Montreal"/>
                <a:ea typeface="Neue Montreal"/>
                <a:cs typeface="Neue Montreal"/>
                <a:sym typeface="Neue Montreal"/>
              </a:rPr>
              <a:t>hynk Unlimited</a:t>
            </a:r>
          </a:p>
        </p:txBody>
      </p:sp>
      <p:sp>
        <p:nvSpPr>
          <p:cNvPr name="TextBox 12" id="12"/>
          <p:cNvSpPr txBox="true"/>
          <p:nvPr/>
        </p:nvSpPr>
        <p:spPr>
          <a:xfrm rot="0">
            <a:off x="11746436"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Home</a:t>
            </a:r>
          </a:p>
        </p:txBody>
      </p:sp>
      <p:sp>
        <p:nvSpPr>
          <p:cNvPr name="TextBox 13" id="13"/>
          <p:cNvSpPr txBox="true"/>
          <p:nvPr/>
        </p:nvSpPr>
        <p:spPr>
          <a:xfrm rot="0">
            <a:off x="13430488"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About</a:t>
            </a:r>
          </a:p>
        </p:txBody>
      </p:sp>
      <p:sp>
        <p:nvSpPr>
          <p:cNvPr name="TextBox 14" id="14"/>
          <p:cNvSpPr txBox="true"/>
          <p:nvPr/>
        </p:nvSpPr>
        <p:spPr>
          <a:xfrm rot="0">
            <a:off x="15114539" y="797075"/>
            <a:ext cx="1531651" cy="481297"/>
          </a:xfrm>
          <a:prstGeom prst="rect">
            <a:avLst/>
          </a:prstGeom>
        </p:spPr>
        <p:txBody>
          <a:bodyPr anchor="t" rtlCol="false" tIns="0" lIns="0" bIns="0" rIns="0">
            <a:spAutoFit/>
          </a:bodyPr>
          <a:lstStyle/>
          <a:p>
            <a:pPr algn="ctr">
              <a:lnSpc>
                <a:spcPts val="3919"/>
              </a:lnSpc>
              <a:spcBef>
                <a:spcPct val="0"/>
              </a:spcBef>
            </a:pPr>
            <a:r>
              <a:rPr lang="en-US" sz="2799">
                <a:solidFill>
                  <a:srgbClr val="E9F4FF"/>
                </a:solidFill>
                <a:latin typeface="Neue Montreal"/>
                <a:ea typeface="Neue Montreal"/>
                <a:cs typeface="Neue Montreal"/>
                <a:sym typeface="Neue Montreal"/>
              </a:rPr>
              <a:t>Contact</a:t>
            </a:r>
          </a:p>
        </p:txBody>
      </p:sp>
      <p:sp>
        <p:nvSpPr>
          <p:cNvPr name="TextBox 15" id="15"/>
          <p:cNvSpPr txBox="true"/>
          <p:nvPr/>
        </p:nvSpPr>
        <p:spPr>
          <a:xfrm rot="0">
            <a:off x="4075683" y="5868664"/>
            <a:ext cx="8777978" cy="2036291"/>
          </a:xfrm>
          <a:prstGeom prst="rect">
            <a:avLst/>
          </a:prstGeom>
        </p:spPr>
        <p:txBody>
          <a:bodyPr anchor="t" rtlCol="false" tIns="0" lIns="0" bIns="0" rIns="0">
            <a:spAutoFit/>
          </a:bodyPr>
          <a:lstStyle/>
          <a:p>
            <a:pPr algn="l">
              <a:lnSpc>
                <a:spcPts val="3263"/>
              </a:lnSpc>
            </a:pPr>
            <a:r>
              <a:rPr lang="en-US" sz="2331" b="true">
                <a:solidFill>
                  <a:srgbClr val="E9F4FF"/>
                </a:solidFill>
                <a:latin typeface="Neue Montreal Bold"/>
                <a:ea typeface="Neue Montreal Bold"/>
                <a:cs typeface="Neue Montreal Bold"/>
                <a:sym typeface="Neue Montreal Bold"/>
              </a:rPr>
              <a:t>Mengapa Rasio Ini Efektif?</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Gram</a:t>
            </a:r>
            <a:r>
              <a:rPr lang="en-US" sz="2331">
                <a:solidFill>
                  <a:srgbClr val="E9F4FF"/>
                </a:solidFill>
                <a:latin typeface="Neue Montreal"/>
                <a:ea typeface="Neue Montreal"/>
                <a:cs typeface="Neue Montreal"/>
                <a:sym typeface="Neue Montreal"/>
              </a:rPr>
              <a:t> Matrix (Gaya) memiliki magnitudo jauh lebih besar</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Jika bobot setara (1:1), Style Loss akan dominan total</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Objek akan menjadi abstrak dan bentuk hilang</a:t>
            </a:r>
          </a:p>
          <a:p>
            <a:pPr algn="l" marL="503273" indent="-251636" lvl="1">
              <a:lnSpc>
                <a:spcPts val="3263"/>
              </a:lnSpc>
              <a:buFont typeface="Arial"/>
              <a:buChar char="•"/>
            </a:pPr>
            <a:r>
              <a:rPr lang="en-US" sz="2331">
                <a:solidFill>
                  <a:srgbClr val="E9F4FF"/>
                </a:solidFill>
                <a:latin typeface="Neue Montreal"/>
                <a:ea typeface="Neue Montreal"/>
                <a:cs typeface="Neue Montreal"/>
                <a:sym typeface="Neue Montreal"/>
              </a:rPr>
              <a:t>Konfigur</a:t>
            </a:r>
            <a:r>
              <a:rPr lang="en-US" sz="2331">
                <a:solidFill>
                  <a:srgbClr val="E9F4FF"/>
                </a:solidFill>
                <a:latin typeface="Neue Montreal"/>
                <a:ea typeface="Neue Montreal"/>
                <a:cs typeface="Neue Montreal"/>
                <a:sym typeface="Neue Montreal"/>
              </a:rPr>
              <a:t>asi ini menghasilkan keseimbangan perseptual optimal</a:t>
            </a:r>
          </a:p>
        </p:txBody>
      </p:sp>
      <p:sp>
        <p:nvSpPr>
          <p:cNvPr name="TextBox 16" id="16"/>
          <p:cNvSpPr txBox="true"/>
          <p:nvPr/>
        </p:nvSpPr>
        <p:spPr>
          <a:xfrm rot="0">
            <a:off x="4469564" y="3221273"/>
            <a:ext cx="7990216" cy="575018"/>
          </a:xfrm>
          <a:prstGeom prst="rect">
            <a:avLst/>
          </a:prstGeom>
        </p:spPr>
        <p:txBody>
          <a:bodyPr anchor="t" rtlCol="false" tIns="0" lIns="0" bIns="0" rIns="0">
            <a:spAutoFit/>
          </a:bodyPr>
          <a:lstStyle/>
          <a:p>
            <a:pPr algn="ctr" marL="0" indent="0" lvl="0">
              <a:lnSpc>
                <a:spcPts val="3484"/>
              </a:lnSpc>
              <a:spcBef>
                <a:spcPct val="0"/>
              </a:spcBef>
            </a:pPr>
            <a:r>
              <a:rPr lang="en-US" sz="4301">
                <a:solidFill>
                  <a:srgbClr val="4CAFFF"/>
                </a:solidFill>
                <a:latin typeface="Cheddar"/>
                <a:ea typeface="Cheddar"/>
                <a:cs typeface="Cheddar"/>
                <a:sym typeface="Cheddar"/>
              </a:rPr>
              <a:t>KESEIMBANGAN BOBOT KONTEN DAN GAYA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DAG9RE0Zwzg</dc:identifier>
  <dcterms:modified xsi:type="dcterms:W3CDTF">2011-08-01T06:04:30Z</dcterms:modified>
  <cp:revision>1</cp:revision>
  <dc:title>Blue Yellow White 3D Illustration Artificial Intelligence Presentation</dc:title>
</cp:coreProperties>
</file>